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8" r:id="rId1"/>
  </p:sldMasterIdLst>
  <p:sldIdLst>
    <p:sldId id="256" r:id="rId2"/>
    <p:sldId id="262" r:id="rId3"/>
    <p:sldId id="265" r:id="rId4"/>
    <p:sldId id="257" r:id="rId5"/>
    <p:sldId id="258" r:id="rId6"/>
    <p:sldId id="259" r:id="rId7"/>
    <p:sldId id="260" r:id="rId8"/>
    <p:sldId id="261" r:id="rId9"/>
    <p:sldId id="263" r:id="rId10"/>
    <p:sldId id="264" r:id="rId11"/>
    <p:sldId id="266" r:id="rId12"/>
    <p:sldId id="267" r:id="rId13"/>
    <p:sldId id="268" r:id="rId14"/>
    <p:sldId id="269" r:id="rId15"/>
    <p:sldId id="271"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p:scale>
          <a:sx n="120" d="100"/>
          <a:sy n="120" d="100"/>
        </p:scale>
        <p:origin x="120"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E13CBA-9F48-4D2C-A884-C8A279CF43F9}" type="doc">
      <dgm:prSet loTypeId="urn:microsoft.com/office/officeart/2018/2/layout/IconCircle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6B39A468-0DA5-4BEE-8601-3D1E1E2B8210}">
      <dgm:prSet/>
      <dgm:spPr/>
      <dgm:t>
        <a:bodyPr/>
        <a:lstStyle/>
        <a:p>
          <a:r>
            <a:rPr lang="en-US" dirty="0"/>
            <a:t>Göran Kattenberg: </a:t>
          </a:r>
        </a:p>
        <a:p>
          <a:r>
            <a:rPr lang="en-US" dirty="0"/>
            <a:t>Innovation &amp; Business Consultant Future Learning</a:t>
          </a:r>
        </a:p>
      </dgm:t>
    </dgm:pt>
    <dgm:pt modelId="{D41F9357-7A09-4531-ACC1-1248669B0F98}" type="parTrans" cxnId="{D2F63A02-AB84-4EAA-90E1-D251CDABC5DB}">
      <dgm:prSet/>
      <dgm:spPr/>
      <dgm:t>
        <a:bodyPr/>
        <a:lstStyle/>
        <a:p>
          <a:endParaRPr lang="en-US"/>
        </a:p>
      </dgm:t>
    </dgm:pt>
    <dgm:pt modelId="{7915BFAB-B19D-4ECD-9590-AD7B60392302}" type="sibTrans" cxnId="{D2F63A02-AB84-4EAA-90E1-D251CDABC5DB}">
      <dgm:prSet/>
      <dgm:spPr/>
      <dgm:t>
        <a:bodyPr/>
        <a:lstStyle/>
        <a:p>
          <a:endParaRPr lang="en-US"/>
        </a:p>
      </dgm:t>
    </dgm:pt>
    <dgm:pt modelId="{72DCE12E-8A42-4CC3-85F3-8E104D80C257}">
      <dgm:prSet/>
      <dgm:spPr/>
      <dgm:t>
        <a:bodyPr/>
        <a:lstStyle/>
        <a:p>
          <a:r>
            <a:rPr lang="en-US"/>
            <a:t>Bradley Naples: </a:t>
          </a:r>
        </a:p>
        <a:p>
          <a:r>
            <a:rPr lang="en-US"/>
            <a:t>CEO Training Response Network: Policycommunity.net</a:t>
          </a:r>
        </a:p>
      </dgm:t>
    </dgm:pt>
    <dgm:pt modelId="{9AF21299-578E-4A8A-8B4E-C99E86FACD4F}" type="parTrans" cxnId="{CF5D331D-9972-40E2-844A-85A8FCC03A6B}">
      <dgm:prSet/>
      <dgm:spPr/>
      <dgm:t>
        <a:bodyPr/>
        <a:lstStyle/>
        <a:p>
          <a:endParaRPr lang="en-US"/>
        </a:p>
      </dgm:t>
    </dgm:pt>
    <dgm:pt modelId="{B48241E9-3920-4C33-AF91-707D327F0D0F}" type="sibTrans" cxnId="{CF5D331D-9972-40E2-844A-85A8FCC03A6B}">
      <dgm:prSet/>
      <dgm:spPr/>
      <dgm:t>
        <a:bodyPr/>
        <a:lstStyle/>
        <a:p>
          <a:endParaRPr lang="en-US"/>
        </a:p>
      </dgm:t>
    </dgm:pt>
    <dgm:pt modelId="{4AB40023-C10E-4274-AFB0-ECC3F48F88E7}" type="pres">
      <dgm:prSet presAssocID="{90E13CBA-9F48-4D2C-A884-C8A279CF43F9}" presName="root" presStyleCnt="0">
        <dgm:presLayoutVars>
          <dgm:dir/>
          <dgm:resizeHandles val="exact"/>
        </dgm:presLayoutVars>
      </dgm:prSet>
      <dgm:spPr/>
    </dgm:pt>
    <dgm:pt modelId="{76AA5D01-F3EB-47EE-9524-E1138858A6F2}" type="pres">
      <dgm:prSet presAssocID="{90E13CBA-9F48-4D2C-A884-C8A279CF43F9}" presName="container" presStyleCnt="0">
        <dgm:presLayoutVars>
          <dgm:dir/>
          <dgm:resizeHandles val="exact"/>
        </dgm:presLayoutVars>
      </dgm:prSet>
      <dgm:spPr/>
    </dgm:pt>
    <dgm:pt modelId="{100637B8-EE46-4ABA-8A49-5661322EACEC}" type="pres">
      <dgm:prSet presAssocID="{6B39A468-0DA5-4BEE-8601-3D1E1E2B8210}" presName="compNode" presStyleCnt="0"/>
      <dgm:spPr/>
    </dgm:pt>
    <dgm:pt modelId="{DB07D610-D5A3-4836-8768-A5ECC820C9F4}" type="pres">
      <dgm:prSet presAssocID="{6B39A468-0DA5-4BEE-8601-3D1E1E2B8210}" presName="iconBgRect" presStyleLbl="bgShp" presStyleIdx="0" presStyleCnt="2"/>
      <dgm:spPr/>
    </dgm:pt>
    <dgm:pt modelId="{9439526E-3E1D-450D-A362-00250348860F}" type="pres">
      <dgm:prSet presAssocID="{6B39A468-0DA5-4BEE-8601-3D1E1E2B821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35D5D4E3-DA6E-4724-AEC2-60AC3D32FA2D}" type="pres">
      <dgm:prSet presAssocID="{6B39A468-0DA5-4BEE-8601-3D1E1E2B8210}" presName="spaceRect" presStyleCnt="0"/>
      <dgm:spPr/>
    </dgm:pt>
    <dgm:pt modelId="{59000271-1AAB-41CB-8C3D-2A10FF2A31A4}" type="pres">
      <dgm:prSet presAssocID="{6B39A468-0DA5-4BEE-8601-3D1E1E2B8210}" presName="textRect" presStyleLbl="revTx" presStyleIdx="0" presStyleCnt="2">
        <dgm:presLayoutVars>
          <dgm:chMax val="1"/>
          <dgm:chPref val="1"/>
        </dgm:presLayoutVars>
      </dgm:prSet>
      <dgm:spPr/>
    </dgm:pt>
    <dgm:pt modelId="{5F26BE74-2108-4014-8E84-6D3D33DEEA3F}" type="pres">
      <dgm:prSet presAssocID="{7915BFAB-B19D-4ECD-9590-AD7B60392302}" presName="sibTrans" presStyleLbl="sibTrans2D1" presStyleIdx="0" presStyleCnt="0"/>
      <dgm:spPr/>
    </dgm:pt>
    <dgm:pt modelId="{E52DD07E-B64C-425A-9739-47FA86351BC6}" type="pres">
      <dgm:prSet presAssocID="{72DCE12E-8A42-4CC3-85F3-8E104D80C257}" presName="compNode" presStyleCnt="0"/>
      <dgm:spPr/>
    </dgm:pt>
    <dgm:pt modelId="{DB34B736-6BF8-4A31-ACFF-056EC44A45C3}" type="pres">
      <dgm:prSet presAssocID="{72DCE12E-8A42-4CC3-85F3-8E104D80C257}" presName="iconBgRect" presStyleLbl="bgShp" presStyleIdx="1" presStyleCnt="2"/>
      <dgm:spPr/>
    </dgm:pt>
    <dgm:pt modelId="{42C23D8C-AAC8-4C9F-AA3F-056937CC6EDE}" type="pres">
      <dgm:prSet presAssocID="{72DCE12E-8A42-4CC3-85F3-8E104D80C25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B993AD57-C72E-42EC-BE68-C185FFE7B991}" type="pres">
      <dgm:prSet presAssocID="{72DCE12E-8A42-4CC3-85F3-8E104D80C257}" presName="spaceRect" presStyleCnt="0"/>
      <dgm:spPr/>
    </dgm:pt>
    <dgm:pt modelId="{61CB6023-E9EA-4849-995D-C406D6481746}" type="pres">
      <dgm:prSet presAssocID="{72DCE12E-8A42-4CC3-85F3-8E104D80C257}" presName="textRect" presStyleLbl="revTx" presStyleIdx="1" presStyleCnt="2">
        <dgm:presLayoutVars>
          <dgm:chMax val="1"/>
          <dgm:chPref val="1"/>
        </dgm:presLayoutVars>
      </dgm:prSet>
      <dgm:spPr/>
    </dgm:pt>
  </dgm:ptLst>
  <dgm:cxnLst>
    <dgm:cxn modelId="{D2F63A02-AB84-4EAA-90E1-D251CDABC5DB}" srcId="{90E13CBA-9F48-4D2C-A884-C8A279CF43F9}" destId="{6B39A468-0DA5-4BEE-8601-3D1E1E2B8210}" srcOrd="0" destOrd="0" parTransId="{D41F9357-7A09-4531-ACC1-1248669B0F98}" sibTransId="{7915BFAB-B19D-4ECD-9590-AD7B60392302}"/>
    <dgm:cxn modelId="{27759F18-FB33-47A6-9850-CFD6A673E2ED}" type="presOf" srcId="{90E13CBA-9F48-4D2C-A884-C8A279CF43F9}" destId="{4AB40023-C10E-4274-AFB0-ECC3F48F88E7}" srcOrd="0" destOrd="0" presId="urn:microsoft.com/office/officeart/2018/2/layout/IconCircleList"/>
    <dgm:cxn modelId="{CF5D331D-9972-40E2-844A-85A8FCC03A6B}" srcId="{90E13CBA-9F48-4D2C-A884-C8A279CF43F9}" destId="{72DCE12E-8A42-4CC3-85F3-8E104D80C257}" srcOrd="1" destOrd="0" parTransId="{9AF21299-578E-4A8A-8B4E-C99E86FACD4F}" sibTransId="{B48241E9-3920-4C33-AF91-707D327F0D0F}"/>
    <dgm:cxn modelId="{88699B31-87DD-4C5D-AAC6-0661B060DA42}" type="presOf" srcId="{7915BFAB-B19D-4ECD-9590-AD7B60392302}" destId="{5F26BE74-2108-4014-8E84-6D3D33DEEA3F}" srcOrd="0" destOrd="0" presId="urn:microsoft.com/office/officeart/2018/2/layout/IconCircleList"/>
    <dgm:cxn modelId="{32913F98-C529-4D31-A2BE-FCFC41A46F5C}" type="presOf" srcId="{72DCE12E-8A42-4CC3-85F3-8E104D80C257}" destId="{61CB6023-E9EA-4849-995D-C406D6481746}" srcOrd="0" destOrd="0" presId="urn:microsoft.com/office/officeart/2018/2/layout/IconCircleList"/>
    <dgm:cxn modelId="{076A3FA8-EEA2-4ABD-87B4-2A51AD6ADAC5}" type="presOf" srcId="{6B39A468-0DA5-4BEE-8601-3D1E1E2B8210}" destId="{59000271-1AAB-41CB-8C3D-2A10FF2A31A4}" srcOrd="0" destOrd="0" presId="urn:microsoft.com/office/officeart/2018/2/layout/IconCircleList"/>
    <dgm:cxn modelId="{018352A4-5D7E-4444-B8C3-B6926236F438}" type="presParOf" srcId="{4AB40023-C10E-4274-AFB0-ECC3F48F88E7}" destId="{76AA5D01-F3EB-47EE-9524-E1138858A6F2}" srcOrd="0" destOrd="0" presId="urn:microsoft.com/office/officeart/2018/2/layout/IconCircleList"/>
    <dgm:cxn modelId="{1F5DCDC4-90FB-4B9C-9422-FA63A3986FFD}" type="presParOf" srcId="{76AA5D01-F3EB-47EE-9524-E1138858A6F2}" destId="{100637B8-EE46-4ABA-8A49-5661322EACEC}" srcOrd="0" destOrd="0" presId="urn:microsoft.com/office/officeart/2018/2/layout/IconCircleList"/>
    <dgm:cxn modelId="{C706B8D5-B0C8-42B8-8AEE-E8B3C0715A48}" type="presParOf" srcId="{100637B8-EE46-4ABA-8A49-5661322EACEC}" destId="{DB07D610-D5A3-4836-8768-A5ECC820C9F4}" srcOrd="0" destOrd="0" presId="urn:microsoft.com/office/officeart/2018/2/layout/IconCircleList"/>
    <dgm:cxn modelId="{765FF981-A453-4983-8C13-7AB89DEE15CA}" type="presParOf" srcId="{100637B8-EE46-4ABA-8A49-5661322EACEC}" destId="{9439526E-3E1D-450D-A362-00250348860F}" srcOrd="1" destOrd="0" presId="urn:microsoft.com/office/officeart/2018/2/layout/IconCircleList"/>
    <dgm:cxn modelId="{70526566-EDE7-440B-B2D3-44939D04AC34}" type="presParOf" srcId="{100637B8-EE46-4ABA-8A49-5661322EACEC}" destId="{35D5D4E3-DA6E-4724-AEC2-60AC3D32FA2D}" srcOrd="2" destOrd="0" presId="urn:microsoft.com/office/officeart/2018/2/layout/IconCircleList"/>
    <dgm:cxn modelId="{D0AD00AA-37AD-4735-9D88-E20664A08DBB}" type="presParOf" srcId="{100637B8-EE46-4ABA-8A49-5661322EACEC}" destId="{59000271-1AAB-41CB-8C3D-2A10FF2A31A4}" srcOrd="3" destOrd="0" presId="urn:microsoft.com/office/officeart/2018/2/layout/IconCircleList"/>
    <dgm:cxn modelId="{20993F81-DE79-4F78-9D75-4E26A52C04EF}" type="presParOf" srcId="{76AA5D01-F3EB-47EE-9524-E1138858A6F2}" destId="{5F26BE74-2108-4014-8E84-6D3D33DEEA3F}" srcOrd="1" destOrd="0" presId="urn:microsoft.com/office/officeart/2018/2/layout/IconCircleList"/>
    <dgm:cxn modelId="{A9D8D484-7EF8-45B2-8B97-B98DCA499BC5}" type="presParOf" srcId="{76AA5D01-F3EB-47EE-9524-E1138858A6F2}" destId="{E52DD07E-B64C-425A-9739-47FA86351BC6}" srcOrd="2" destOrd="0" presId="urn:microsoft.com/office/officeart/2018/2/layout/IconCircleList"/>
    <dgm:cxn modelId="{C25F8E3B-8B58-484B-A2D7-166F7772CA9D}" type="presParOf" srcId="{E52DD07E-B64C-425A-9739-47FA86351BC6}" destId="{DB34B736-6BF8-4A31-ACFF-056EC44A45C3}" srcOrd="0" destOrd="0" presId="urn:microsoft.com/office/officeart/2018/2/layout/IconCircleList"/>
    <dgm:cxn modelId="{6A9E1397-E805-4366-B778-969DC40AF2C5}" type="presParOf" srcId="{E52DD07E-B64C-425A-9739-47FA86351BC6}" destId="{42C23D8C-AAC8-4C9F-AA3F-056937CC6EDE}" srcOrd="1" destOrd="0" presId="urn:microsoft.com/office/officeart/2018/2/layout/IconCircleList"/>
    <dgm:cxn modelId="{501F219F-D252-44F5-9D61-A93A9BEB37C4}" type="presParOf" srcId="{E52DD07E-B64C-425A-9739-47FA86351BC6}" destId="{B993AD57-C72E-42EC-BE68-C185FFE7B991}" srcOrd="2" destOrd="0" presId="urn:microsoft.com/office/officeart/2018/2/layout/IconCircleList"/>
    <dgm:cxn modelId="{8AAAE1D3-B900-455C-9488-1FC09A3FC947}" type="presParOf" srcId="{E52DD07E-B64C-425A-9739-47FA86351BC6}" destId="{61CB6023-E9EA-4849-995D-C406D6481746}" srcOrd="3" destOrd="0" presId="urn:microsoft.com/office/officeart/2018/2/layout/IconCircl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D253D3-2726-41D8-BE6D-C03143723691}" type="doc">
      <dgm:prSet loTypeId="urn:microsoft.com/office/officeart/2005/8/layout/process5" loCatId="process" qsTypeId="urn:microsoft.com/office/officeart/2005/8/quickstyle/simple2" qsCatId="simple" csTypeId="urn:microsoft.com/office/officeart/2005/8/colors/accent6_2" csCatId="accent6" phldr="1"/>
      <dgm:spPr/>
      <dgm:t>
        <a:bodyPr/>
        <a:lstStyle/>
        <a:p>
          <a:endParaRPr lang="en-US"/>
        </a:p>
      </dgm:t>
    </dgm:pt>
    <dgm:pt modelId="{C7C209D7-943F-493F-89CA-85E51ACE0A04}">
      <dgm:prSet/>
      <dgm:spPr/>
      <dgm:t>
        <a:bodyPr/>
        <a:lstStyle/>
        <a:p>
          <a:r>
            <a:rPr lang="en-US" dirty="0"/>
            <a:t>Video materials are accessible</a:t>
          </a:r>
        </a:p>
      </dgm:t>
    </dgm:pt>
    <dgm:pt modelId="{004F6B87-5E63-41A3-B2AB-B97EC0F30CD7}" type="parTrans" cxnId="{9B44B3C0-32AC-4994-9083-3BC66F288FFA}">
      <dgm:prSet/>
      <dgm:spPr/>
      <dgm:t>
        <a:bodyPr/>
        <a:lstStyle/>
        <a:p>
          <a:endParaRPr lang="en-US"/>
        </a:p>
      </dgm:t>
    </dgm:pt>
    <dgm:pt modelId="{F658D706-29BA-4ACE-ABFE-F6F9FB5BE84E}" type="sibTrans" cxnId="{9B44B3C0-32AC-4994-9083-3BC66F288FFA}">
      <dgm:prSet/>
      <dgm:spPr/>
      <dgm:t>
        <a:bodyPr/>
        <a:lstStyle/>
        <a:p>
          <a:endParaRPr lang="en-US"/>
        </a:p>
      </dgm:t>
    </dgm:pt>
    <dgm:pt modelId="{3FBD4D35-DDBA-4D90-9E66-C07DD5378412}">
      <dgm:prSet/>
      <dgm:spPr/>
      <dgm:t>
        <a:bodyPr/>
        <a:lstStyle/>
        <a:p>
          <a:r>
            <a:rPr lang="en-US" dirty="0"/>
            <a:t>Students receive multichannel information</a:t>
          </a:r>
        </a:p>
      </dgm:t>
    </dgm:pt>
    <dgm:pt modelId="{3D29E307-C27C-41C9-9905-FCC7F9476E6F}" type="parTrans" cxnId="{C2D01A12-0A5A-4E86-BFBF-936584B00B7F}">
      <dgm:prSet/>
      <dgm:spPr/>
      <dgm:t>
        <a:bodyPr/>
        <a:lstStyle/>
        <a:p>
          <a:endParaRPr lang="en-US"/>
        </a:p>
      </dgm:t>
    </dgm:pt>
    <dgm:pt modelId="{E0858A08-67C0-4F76-821F-6D96B7E2436D}" type="sibTrans" cxnId="{C2D01A12-0A5A-4E86-BFBF-936584B00B7F}">
      <dgm:prSet/>
      <dgm:spPr/>
      <dgm:t>
        <a:bodyPr/>
        <a:lstStyle/>
        <a:p>
          <a:endParaRPr lang="en-US"/>
        </a:p>
      </dgm:t>
    </dgm:pt>
    <dgm:pt modelId="{72C033D5-E6BB-4171-9969-A59E046F92A3}">
      <dgm:prSet/>
      <dgm:spPr/>
      <dgm:t>
        <a:bodyPr/>
        <a:lstStyle/>
        <a:p>
          <a:r>
            <a:rPr lang="en-US" dirty="0"/>
            <a:t>Video engages learners</a:t>
          </a:r>
        </a:p>
      </dgm:t>
    </dgm:pt>
    <dgm:pt modelId="{B6D7E611-F1D7-40DB-9E97-E0FA8B2AEAF1}" type="parTrans" cxnId="{62ECC6FC-DB17-440B-8A5A-E684817DC2EA}">
      <dgm:prSet/>
      <dgm:spPr/>
      <dgm:t>
        <a:bodyPr/>
        <a:lstStyle/>
        <a:p>
          <a:endParaRPr lang="en-US"/>
        </a:p>
      </dgm:t>
    </dgm:pt>
    <dgm:pt modelId="{BE35FE6C-C097-49B4-801B-AA9224658B35}" type="sibTrans" cxnId="{62ECC6FC-DB17-440B-8A5A-E684817DC2EA}">
      <dgm:prSet/>
      <dgm:spPr/>
      <dgm:t>
        <a:bodyPr/>
        <a:lstStyle/>
        <a:p>
          <a:endParaRPr lang="en-US"/>
        </a:p>
      </dgm:t>
    </dgm:pt>
    <dgm:pt modelId="{E3DD2774-C02B-4774-AD77-3A841F544C19}">
      <dgm:prSet/>
      <dgm:spPr/>
      <dgm:t>
        <a:bodyPr/>
        <a:lstStyle/>
        <a:p>
          <a:r>
            <a:rPr lang="en-US" dirty="0"/>
            <a:t>Video integrates the outside world into classroom</a:t>
          </a:r>
        </a:p>
      </dgm:t>
    </dgm:pt>
    <dgm:pt modelId="{339B0C71-B0BC-43D5-A940-3A8BB2F94345}" type="parTrans" cxnId="{24B7F416-9257-46E1-BD6A-AE1B2DC38BB2}">
      <dgm:prSet/>
      <dgm:spPr/>
      <dgm:t>
        <a:bodyPr/>
        <a:lstStyle/>
        <a:p>
          <a:endParaRPr lang="en-US"/>
        </a:p>
      </dgm:t>
    </dgm:pt>
    <dgm:pt modelId="{0720D499-5C52-4ED3-82A2-4ADA9C8F651E}" type="sibTrans" cxnId="{24B7F416-9257-46E1-BD6A-AE1B2DC38BB2}">
      <dgm:prSet/>
      <dgm:spPr/>
      <dgm:t>
        <a:bodyPr/>
        <a:lstStyle/>
        <a:p>
          <a:endParaRPr lang="en-US"/>
        </a:p>
      </dgm:t>
    </dgm:pt>
    <dgm:pt modelId="{99DB4078-8419-4CA3-AC47-B92A6D6A1A6D}">
      <dgm:prSet/>
      <dgm:spPr/>
      <dgm:t>
        <a:bodyPr/>
        <a:lstStyle/>
        <a:p>
          <a:r>
            <a:rPr lang="en-US" dirty="0"/>
            <a:t>User generated content is easy to achieve</a:t>
          </a:r>
        </a:p>
      </dgm:t>
    </dgm:pt>
    <dgm:pt modelId="{3ED2BEC3-E2D7-4377-840E-72E9A7821724}" type="parTrans" cxnId="{888F9AEC-B856-4FCC-A0D2-7CDB3D83B954}">
      <dgm:prSet/>
      <dgm:spPr/>
      <dgm:t>
        <a:bodyPr/>
        <a:lstStyle/>
        <a:p>
          <a:endParaRPr lang="en-US"/>
        </a:p>
      </dgm:t>
    </dgm:pt>
    <dgm:pt modelId="{9DDB40E1-7BEE-49C4-BE1E-A7A20D0A01E8}" type="sibTrans" cxnId="{888F9AEC-B856-4FCC-A0D2-7CDB3D83B954}">
      <dgm:prSet/>
      <dgm:spPr/>
      <dgm:t>
        <a:bodyPr/>
        <a:lstStyle/>
        <a:p>
          <a:endParaRPr lang="en-US"/>
        </a:p>
      </dgm:t>
    </dgm:pt>
    <dgm:pt modelId="{A20A2B2F-146C-43D1-BBA5-B7E99A681477}">
      <dgm:prSet/>
      <dgm:spPr/>
      <dgm:t>
        <a:bodyPr/>
        <a:lstStyle/>
        <a:p>
          <a:r>
            <a:rPr lang="en-US" dirty="0"/>
            <a:t>Videos are more flexible than text</a:t>
          </a:r>
        </a:p>
      </dgm:t>
    </dgm:pt>
    <dgm:pt modelId="{F15A0D03-98FD-4A74-B390-C96ACF277718}" type="parTrans" cxnId="{FF0337D7-4450-40BF-8EAD-0A9E437E1E73}">
      <dgm:prSet/>
      <dgm:spPr/>
      <dgm:t>
        <a:bodyPr/>
        <a:lstStyle/>
        <a:p>
          <a:endParaRPr lang="en-US"/>
        </a:p>
      </dgm:t>
    </dgm:pt>
    <dgm:pt modelId="{62975868-E553-4DC1-82F6-AA07EA83A1D9}" type="sibTrans" cxnId="{FF0337D7-4450-40BF-8EAD-0A9E437E1E73}">
      <dgm:prSet/>
      <dgm:spPr/>
      <dgm:t>
        <a:bodyPr/>
        <a:lstStyle/>
        <a:p>
          <a:endParaRPr lang="en-US"/>
        </a:p>
      </dgm:t>
    </dgm:pt>
    <dgm:pt modelId="{63A2580D-BA91-41DF-A19A-4D3EE4F7BAD2}">
      <dgm:prSet/>
      <dgm:spPr/>
      <dgm:t>
        <a:bodyPr/>
        <a:lstStyle/>
        <a:p>
          <a:r>
            <a:rPr lang="en-US" dirty="0"/>
            <a:t>Video creates an immersive experience </a:t>
          </a:r>
        </a:p>
      </dgm:t>
    </dgm:pt>
    <dgm:pt modelId="{6DFC19B1-263C-4DA8-9C59-AE758D12FAF2}" type="parTrans" cxnId="{2C43D844-AC6F-436A-A141-402540A94F51}">
      <dgm:prSet/>
      <dgm:spPr/>
      <dgm:t>
        <a:bodyPr/>
        <a:lstStyle/>
        <a:p>
          <a:endParaRPr lang="en-US"/>
        </a:p>
      </dgm:t>
    </dgm:pt>
    <dgm:pt modelId="{2ABD3702-9EBD-4214-9A27-1981BCABC56B}" type="sibTrans" cxnId="{2C43D844-AC6F-436A-A141-402540A94F51}">
      <dgm:prSet/>
      <dgm:spPr/>
      <dgm:t>
        <a:bodyPr/>
        <a:lstStyle/>
        <a:p>
          <a:endParaRPr lang="en-US"/>
        </a:p>
      </dgm:t>
    </dgm:pt>
    <dgm:pt modelId="{5B643585-3774-4D80-A1F6-6D3F606EC192}" type="pres">
      <dgm:prSet presAssocID="{21D253D3-2726-41D8-BE6D-C03143723691}" presName="diagram" presStyleCnt="0">
        <dgm:presLayoutVars>
          <dgm:dir/>
          <dgm:resizeHandles val="exact"/>
        </dgm:presLayoutVars>
      </dgm:prSet>
      <dgm:spPr/>
    </dgm:pt>
    <dgm:pt modelId="{4D9F44DD-0200-4E37-A72C-3CA7B60A627E}" type="pres">
      <dgm:prSet presAssocID="{C7C209D7-943F-493F-89CA-85E51ACE0A04}" presName="node" presStyleLbl="node1" presStyleIdx="0" presStyleCnt="7">
        <dgm:presLayoutVars>
          <dgm:bulletEnabled val="1"/>
        </dgm:presLayoutVars>
      </dgm:prSet>
      <dgm:spPr/>
    </dgm:pt>
    <dgm:pt modelId="{2FAACF11-03B2-453C-A008-8A7B9FA39C1B}" type="pres">
      <dgm:prSet presAssocID="{F658D706-29BA-4ACE-ABFE-F6F9FB5BE84E}" presName="sibTrans" presStyleLbl="sibTrans2D1" presStyleIdx="0" presStyleCnt="6"/>
      <dgm:spPr/>
    </dgm:pt>
    <dgm:pt modelId="{5D49EFE8-070F-4ABF-A843-0EA555045ABC}" type="pres">
      <dgm:prSet presAssocID="{F658D706-29BA-4ACE-ABFE-F6F9FB5BE84E}" presName="connectorText" presStyleLbl="sibTrans2D1" presStyleIdx="0" presStyleCnt="6"/>
      <dgm:spPr/>
    </dgm:pt>
    <dgm:pt modelId="{141C1FA9-3886-41EA-9BFB-348C0F2ABA2A}" type="pres">
      <dgm:prSet presAssocID="{3FBD4D35-DDBA-4D90-9E66-C07DD5378412}" presName="node" presStyleLbl="node1" presStyleIdx="1" presStyleCnt="7">
        <dgm:presLayoutVars>
          <dgm:bulletEnabled val="1"/>
        </dgm:presLayoutVars>
      </dgm:prSet>
      <dgm:spPr/>
    </dgm:pt>
    <dgm:pt modelId="{07490E22-94E2-4F49-B4CD-54D8B6401BFF}" type="pres">
      <dgm:prSet presAssocID="{E0858A08-67C0-4F76-821F-6D96B7E2436D}" presName="sibTrans" presStyleLbl="sibTrans2D1" presStyleIdx="1" presStyleCnt="6"/>
      <dgm:spPr/>
    </dgm:pt>
    <dgm:pt modelId="{E185381D-B57E-4AB1-A8CD-7CBE44E41418}" type="pres">
      <dgm:prSet presAssocID="{E0858A08-67C0-4F76-821F-6D96B7E2436D}" presName="connectorText" presStyleLbl="sibTrans2D1" presStyleIdx="1" presStyleCnt="6"/>
      <dgm:spPr/>
    </dgm:pt>
    <dgm:pt modelId="{A7EC9EA0-2FB5-41C5-8F68-6CC4DE43A04D}" type="pres">
      <dgm:prSet presAssocID="{99DB4078-8419-4CA3-AC47-B92A6D6A1A6D}" presName="node" presStyleLbl="node1" presStyleIdx="2" presStyleCnt="7">
        <dgm:presLayoutVars>
          <dgm:bulletEnabled val="1"/>
        </dgm:presLayoutVars>
      </dgm:prSet>
      <dgm:spPr/>
    </dgm:pt>
    <dgm:pt modelId="{771DDE55-B674-4CC0-8C35-6EAF6276B2B1}" type="pres">
      <dgm:prSet presAssocID="{9DDB40E1-7BEE-49C4-BE1E-A7A20D0A01E8}" presName="sibTrans" presStyleLbl="sibTrans2D1" presStyleIdx="2" presStyleCnt="6"/>
      <dgm:spPr/>
    </dgm:pt>
    <dgm:pt modelId="{247E1BCA-79C5-4EF6-BE33-0DCC8736CDEB}" type="pres">
      <dgm:prSet presAssocID="{9DDB40E1-7BEE-49C4-BE1E-A7A20D0A01E8}" presName="connectorText" presStyleLbl="sibTrans2D1" presStyleIdx="2" presStyleCnt="6"/>
      <dgm:spPr/>
    </dgm:pt>
    <dgm:pt modelId="{2F26A467-47AA-474C-B370-DD015ADFA8DD}" type="pres">
      <dgm:prSet presAssocID="{72C033D5-E6BB-4171-9969-A59E046F92A3}" presName="node" presStyleLbl="node1" presStyleIdx="3" presStyleCnt="7">
        <dgm:presLayoutVars>
          <dgm:bulletEnabled val="1"/>
        </dgm:presLayoutVars>
      </dgm:prSet>
      <dgm:spPr/>
    </dgm:pt>
    <dgm:pt modelId="{3E1838C3-D231-4EC5-AB66-7B360836A0EB}" type="pres">
      <dgm:prSet presAssocID="{BE35FE6C-C097-49B4-801B-AA9224658B35}" presName="sibTrans" presStyleLbl="sibTrans2D1" presStyleIdx="3" presStyleCnt="6"/>
      <dgm:spPr/>
    </dgm:pt>
    <dgm:pt modelId="{7D6B3A7D-E9A3-43DE-8987-DEBE199DB07B}" type="pres">
      <dgm:prSet presAssocID="{BE35FE6C-C097-49B4-801B-AA9224658B35}" presName="connectorText" presStyleLbl="sibTrans2D1" presStyleIdx="3" presStyleCnt="6"/>
      <dgm:spPr/>
    </dgm:pt>
    <dgm:pt modelId="{87060B5C-4320-4820-9517-9EE5FA5F5099}" type="pres">
      <dgm:prSet presAssocID="{E3DD2774-C02B-4774-AD77-3A841F544C19}" presName="node" presStyleLbl="node1" presStyleIdx="4" presStyleCnt="7">
        <dgm:presLayoutVars>
          <dgm:bulletEnabled val="1"/>
        </dgm:presLayoutVars>
      </dgm:prSet>
      <dgm:spPr/>
    </dgm:pt>
    <dgm:pt modelId="{06FD4D7D-5D14-41F1-8726-58FB0446A9CE}" type="pres">
      <dgm:prSet presAssocID="{0720D499-5C52-4ED3-82A2-4ADA9C8F651E}" presName="sibTrans" presStyleLbl="sibTrans2D1" presStyleIdx="4" presStyleCnt="6"/>
      <dgm:spPr/>
    </dgm:pt>
    <dgm:pt modelId="{07899A83-AFF3-4508-A0C0-AA29B03BC769}" type="pres">
      <dgm:prSet presAssocID="{0720D499-5C52-4ED3-82A2-4ADA9C8F651E}" presName="connectorText" presStyleLbl="sibTrans2D1" presStyleIdx="4" presStyleCnt="6"/>
      <dgm:spPr/>
    </dgm:pt>
    <dgm:pt modelId="{BD501314-6157-4BAE-AE91-B4E86D8850D3}" type="pres">
      <dgm:prSet presAssocID="{A20A2B2F-146C-43D1-BBA5-B7E99A681477}" presName="node" presStyleLbl="node1" presStyleIdx="5" presStyleCnt="7">
        <dgm:presLayoutVars>
          <dgm:bulletEnabled val="1"/>
        </dgm:presLayoutVars>
      </dgm:prSet>
      <dgm:spPr/>
    </dgm:pt>
    <dgm:pt modelId="{54D190CD-01EB-4FBF-81AC-A3AC448D3655}" type="pres">
      <dgm:prSet presAssocID="{62975868-E553-4DC1-82F6-AA07EA83A1D9}" presName="sibTrans" presStyleLbl="sibTrans2D1" presStyleIdx="5" presStyleCnt="6"/>
      <dgm:spPr/>
    </dgm:pt>
    <dgm:pt modelId="{0688C8C1-A90F-4A36-9A1B-3590A79B5BA8}" type="pres">
      <dgm:prSet presAssocID="{62975868-E553-4DC1-82F6-AA07EA83A1D9}" presName="connectorText" presStyleLbl="sibTrans2D1" presStyleIdx="5" presStyleCnt="6"/>
      <dgm:spPr/>
    </dgm:pt>
    <dgm:pt modelId="{B3DF10F1-FFEC-4FE0-95A1-F6428FF8157B}" type="pres">
      <dgm:prSet presAssocID="{63A2580D-BA91-41DF-A19A-4D3EE4F7BAD2}" presName="node" presStyleLbl="node1" presStyleIdx="6" presStyleCnt="7">
        <dgm:presLayoutVars>
          <dgm:bulletEnabled val="1"/>
        </dgm:presLayoutVars>
      </dgm:prSet>
      <dgm:spPr/>
    </dgm:pt>
  </dgm:ptLst>
  <dgm:cxnLst>
    <dgm:cxn modelId="{D9D98202-2A19-4CCF-A905-9B3F14BAEB6C}" type="presOf" srcId="{21D253D3-2726-41D8-BE6D-C03143723691}" destId="{5B643585-3774-4D80-A1F6-6D3F606EC192}" srcOrd="0" destOrd="0" presId="urn:microsoft.com/office/officeart/2005/8/layout/process5"/>
    <dgm:cxn modelId="{1AD5CB08-0CC9-412C-B98B-92710C56A2A3}" type="presOf" srcId="{0720D499-5C52-4ED3-82A2-4ADA9C8F651E}" destId="{07899A83-AFF3-4508-A0C0-AA29B03BC769}" srcOrd="1" destOrd="0" presId="urn:microsoft.com/office/officeart/2005/8/layout/process5"/>
    <dgm:cxn modelId="{C2D01A12-0A5A-4E86-BFBF-936584B00B7F}" srcId="{21D253D3-2726-41D8-BE6D-C03143723691}" destId="{3FBD4D35-DDBA-4D90-9E66-C07DD5378412}" srcOrd="1" destOrd="0" parTransId="{3D29E307-C27C-41C9-9905-FCC7F9476E6F}" sibTransId="{E0858A08-67C0-4F76-821F-6D96B7E2436D}"/>
    <dgm:cxn modelId="{80B0FA14-F375-422E-B95F-D5E77805530C}" type="presOf" srcId="{F658D706-29BA-4ACE-ABFE-F6F9FB5BE84E}" destId="{5D49EFE8-070F-4ABF-A843-0EA555045ABC}" srcOrd="1" destOrd="0" presId="urn:microsoft.com/office/officeart/2005/8/layout/process5"/>
    <dgm:cxn modelId="{24B7F416-9257-46E1-BD6A-AE1B2DC38BB2}" srcId="{21D253D3-2726-41D8-BE6D-C03143723691}" destId="{E3DD2774-C02B-4774-AD77-3A841F544C19}" srcOrd="4" destOrd="0" parTransId="{339B0C71-B0BC-43D5-A940-3A8BB2F94345}" sibTransId="{0720D499-5C52-4ED3-82A2-4ADA9C8F651E}"/>
    <dgm:cxn modelId="{09AAEA1A-0E3E-45AD-9FA4-4A14851C201A}" type="presOf" srcId="{A20A2B2F-146C-43D1-BBA5-B7E99A681477}" destId="{BD501314-6157-4BAE-AE91-B4E86D8850D3}" srcOrd="0" destOrd="0" presId="urn:microsoft.com/office/officeart/2005/8/layout/process5"/>
    <dgm:cxn modelId="{14BFE020-42B3-4743-A352-B30EB1F4F8FA}" type="presOf" srcId="{E0858A08-67C0-4F76-821F-6D96B7E2436D}" destId="{07490E22-94E2-4F49-B4CD-54D8B6401BFF}" srcOrd="0" destOrd="0" presId="urn:microsoft.com/office/officeart/2005/8/layout/process5"/>
    <dgm:cxn modelId="{953F7221-2222-4118-BAAD-D042333ED61D}" type="presOf" srcId="{0720D499-5C52-4ED3-82A2-4ADA9C8F651E}" destId="{06FD4D7D-5D14-41F1-8726-58FB0446A9CE}" srcOrd="0" destOrd="0" presId="urn:microsoft.com/office/officeart/2005/8/layout/process5"/>
    <dgm:cxn modelId="{829E2323-AD45-4404-BEE8-6AA3F3EA4D17}" type="presOf" srcId="{F658D706-29BA-4ACE-ABFE-F6F9FB5BE84E}" destId="{2FAACF11-03B2-453C-A008-8A7B9FA39C1B}" srcOrd="0" destOrd="0" presId="urn:microsoft.com/office/officeart/2005/8/layout/process5"/>
    <dgm:cxn modelId="{9FB7AA25-9721-467C-84F9-800EE7F52141}" type="presOf" srcId="{BE35FE6C-C097-49B4-801B-AA9224658B35}" destId="{7D6B3A7D-E9A3-43DE-8987-DEBE199DB07B}" srcOrd="1" destOrd="0" presId="urn:microsoft.com/office/officeart/2005/8/layout/process5"/>
    <dgm:cxn modelId="{1EC16A30-E895-4414-BA29-0A0E78C18B4C}" type="presOf" srcId="{9DDB40E1-7BEE-49C4-BE1E-A7A20D0A01E8}" destId="{247E1BCA-79C5-4EF6-BE33-0DCC8736CDEB}" srcOrd="1" destOrd="0" presId="urn:microsoft.com/office/officeart/2005/8/layout/process5"/>
    <dgm:cxn modelId="{2C43D844-AC6F-436A-A141-402540A94F51}" srcId="{21D253D3-2726-41D8-BE6D-C03143723691}" destId="{63A2580D-BA91-41DF-A19A-4D3EE4F7BAD2}" srcOrd="6" destOrd="0" parTransId="{6DFC19B1-263C-4DA8-9C59-AE758D12FAF2}" sibTransId="{2ABD3702-9EBD-4214-9A27-1981BCABC56B}"/>
    <dgm:cxn modelId="{7C377648-22A5-4439-B5AA-DE3E6EA62DE7}" type="presOf" srcId="{62975868-E553-4DC1-82F6-AA07EA83A1D9}" destId="{54D190CD-01EB-4FBF-81AC-A3AC448D3655}" srcOrd="0" destOrd="0" presId="urn:microsoft.com/office/officeart/2005/8/layout/process5"/>
    <dgm:cxn modelId="{118A2D6E-1E32-443E-91AF-EA0FCAEC111F}" type="presOf" srcId="{3FBD4D35-DDBA-4D90-9E66-C07DD5378412}" destId="{141C1FA9-3886-41EA-9BFB-348C0F2ABA2A}" srcOrd="0" destOrd="0" presId="urn:microsoft.com/office/officeart/2005/8/layout/process5"/>
    <dgm:cxn modelId="{C12BF271-3C7F-4EEB-BB3D-83192E8FA508}" type="presOf" srcId="{9DDB40E1-7BEE-49C4-BE1E-A7A20D0A01E8}" destId="{771DDE55-B674-4CC0-8C35-6EAF6276B2B1}" srcOrd="0" destOrd="0" presId="urn:microsoft.com/office/officeart/2005/8/layout/process5"/>
    <dgm:cxn modelId="{17B05475-2DD1-4573-8710-E1074F69630B}" type="presOf" srcId="{E3DD2774-C02B-4774-AD77-3A841F544C19}" destId="{87060B5C-4320-4820-9517-9EE5FA5F5099}" srcOrd="0" destOrd="0" presId="urn:microsoft.com/office/officeart/2005/8/layout/process5"/>
    <dgm:cxn modelId="{268E7656-7A34-460C-AA71-BFABD16E670B}" type="presOf" srcId="{63A2580D-BA91-41DF-A19A-4D3EE4F7BAD2}" destId="{B3DF10F1-FFEC-4FE0-95A1-F6428FF8157B}" srcOrd="0" destOrd="0" presId="urn:microsoft.com/office/officeart/2005/8/layout/process5"/>
    <dgm:cxn modelId="{A02B9991-DA1E-4D42-B79F-C3BC3B4E156A}" type="presOf" srcId="{BE35FE6C-C097-49B4-801B-AA9224658B35}" destId="{3E1838C3-D231-4EC5-AB66-7B360836A0EB}" srcOrd="0" destOrd="0" presId="urn:microsoft.com/office/officeart/2005/8/layout/process5"/>
    <dgm:cxn modelId="{4F5D589F-B3FC-4016-BBAF-73960640FD96}" type="presOf" srcId="{62975868-E553-4DC1-82F6-AA07EA83A1D9}" destId="{0688C8C1-A90F-4A36-9A1B-3590A79B5BA8}" srcOrd="1" destOrd="0" presId="urn:microsoft.com/office/officeart/2005/8/layout/process5"/>
    <dgm:cxn modelId="{0FC558AD-DD32-4512-900B-E4ECCE8E4424}" type="presOf" srcId="{72C033D5-E6BB-4171-9969-A59E046F92A3}" destId="{2F26A467-47AA-474C-B370-DD015ADFA8DD}" srcOrd="0" destOrd="0" presId="urn:microsoft.com/office/officeart/2005/8/layout/process5"/>
    <dgm:cxn modelId="{9B44B3C0-32AC-4994-9083-3BC66F288FFA}" srcId="{21D253D3-2726-41D8-BE6D-C03143723691}" destId="{C7C209D7-943F-493F-89CA-85E51ACE0A04}" srcOrd="0" destOrd="0" parTransId="{004F6B87-5E63-41A3-B2AB-B97EC0F30CD7}" sibTransId="{F658D706-29BA-4ACE-ABFE-F6F9FB5BE84E}"/>
    <dgm:cxn modelId="{0ABA82D3-941C-453D-BFB3-F32B492EA880}" type="presOf" srcId="{E0858A08-67C0-4F76-821F-6D96B7E2436D}" destId="{E185381D-B57E-4AB1-A8CD-7CBE44E41418}" srcOrd="1" destOrd="0" presId="urn:microsoft.com/office/officeart/2005/8/layout/process5"/>
    <dgm:cxn modelId="{FF0337D7-4450-40BF-8EAD-0A9E437E1E73}" srcId="{21D253D3-2726-41D8-BE6D-C03143723691}" destId="{A20A2B2F-146C-43D1-BBA5-B7E99A681477}" srcOrd="5" destOrd="0" parTransId="{F15A0D03-98FD-4A74-B390-C96ACF277718}" sibTransId="{62975868-E553-4DC1-82F6-AA07EA83A1D9}"/>
    <dgm:cxn modelId="{3F561EE3-63A5-44E9-B553-7BF42B55C738}" type="presOf" srcId="{C7C209D7-943F-493F-89CA-85E51ACE0A04}" destId="{4D9F44DD-0200-4E37-A72C-3CA7B60A627E}" srcOrd="0" destOrd="0" presId="urn:microsoft.com/office/officeart/2005/8/layout/process5"/>
    <dgm:cxn modelId="{02A28FEC-5C92-418F-9CF6-62BCA8312B31}" type="presOf" srcId="{99DB4078-8419-4CA3-AC47-B92A6D6A1A6D}" destId="{A7EC9EA0-2FB5-41C5-8F68-6CC4DE43A04D}" srcOrd="0" destOrd="0" presId="urn:microsoft.com/office/officeart/2005/8/layout/process5"/>
    <dgm:cxn modelId="{888F9AEC-B856-4FCC-A0D2-7CDB3D83B954}" srcId="{21D253D3-2726-41D8-BE6D-C03143723691}" destId="{99DB4078-8419-4CA3-AC47-B92A6D6A1A6D}" srcOrd="2" destOrd="0" parTransId="{3ED2BEC3-E2D7-4377-840E-72E9A7821724}" sibTransId="{9DDB40E1-7BEE-49C4-BE1E-A7A20D0A01E8}"/>
    <dgm:cxn modelId="{62ECC6FC-DB17-440B-8A5A-E684817DC2EA}" srcId="{21D253D3-2726-41D8-BE6D-C03143723691}" destId="{72C033D5-E6BB-4171-9969-A59E046F92A3}" srcOrd="3" destOrd="0" parTransId="{B6D7E611-F1D7-40DB-9E97-E0FA8B2AEAF1}" sibTransId="{BE35FE6C-C097-49B4-801B-AA9224658B35}"/>
    <dgm:cxn modelId="{6658DB5A-B728-44B0-8503-E3C03726F14E}" type="presParOf" srcId="{5B643585-3774-4D80-A1F6-6D3F606EC192}" destId="{4D9F44DD-0200-4E37-A72C-3CA7B60A627E}" srcOrd="0" destOrd="0" presId="urn:microsoft.com/office/officeart/2005/8/layout/process5"/>
    <dgm:cxn modelId="{CBC9FB7D-084E-48E2-B8CA-1CBC3688E5A6}" type="presParOf" srcId="{5B643585-3774-4D80-A1F6-6D3F606EC192}" destId="{2FAACF11-03B2-453C-A008-8A7B9FA39C1B}" srcOrd="1" destOrd="0" presId="urn:microsoft.com/office/officeart/2005/8/layout/process5"/>
    <dgm:cxn modelId="{48594532-CD34-4D37-B44E-E86A4223ABEE}" type="presParOf" srcId="{2FAACF11-03B2-453C-A008-8A7B9FA39C1B}" destId="{5D49EFE8-070F-4ABF-A843-0EA555045ABC}" srcOrd="0" destOrd="0" presId="urn:microsoft.com/office/officeart/2005/8/layout/process5"/>
    <dgm:cxn modelId="{77273C38-0172-405D-90DB-4BE7F034F80A}" type="presParOf" srcId="{5B643585-3774-4D80-A1F6-6D3F606EC192}" destId="{141C1FA9-3886-41EA-9BFB-348C0F2ABA2A}" srcOrd="2" destOrd="0" presId="urn:microsoft.com/office/officeart/2005/8/layout/process5"/>
    <dgm:cxn modelId="{137A3769-B256-40E5-B667-E8260944ACF0}" type="presParOf" srcId="{5B643585-3774-4D80-A1F6-6D3F606EC192}" destId="{07490E22-94E2-4F49-B4CD-54D8B6401BFF}" srcOrd="3" destOrd="0" presId="urn:microsoft.com/office/officeart/2005/8/layout/process5"/>
    <dgm:cxn modelId="{AF3F9492-589F-4EC9-8A1C-8C32237596DF}" type="presParOf" srcId="{07490E22-94E2-4F49-B4CD-54D8B6401BFF}" destId="{E185381D-B57E-4AB1-A8CD-7CBE44E41418}" srcOrd="0" destOrd="0" presId="urn:microsoft.com/office/officeart/2005/8/layout/process5"/>
    <dgm:cxn modelId="{F02F24CD-A3CA-4D36-88C3-1371086D4E72}" type="presParOf" srcId="{5B643585-3774-4D80-A1F6-6D3F606EC192}" destId="{A7EC9EA0-2FB5-41C5-8F68-6CC4DE43A04D}" srcOrd="4" destOrd="0" presId="urn:microsoft.com/office/officeart/2005/8/layout/process5"/>
    <dgm:cxn modelId="{5A93A076-0F30-4F91-B177-690256F1330F}" type="presParOf" srcId="{5B643585-3774-4D80-A1F6-6D3F606EC192}" destId="{771DDE55-B674-4CC0-8C35-6EAF6276B2B1}" srcOrd="5" destOrd="0" presId="urn:microsoft.com/office/officeart/2005/8/layout/process5"/>
    <dgm:cxn modelId="{4D3E93AA-695A-4FC7-B38B-023B2EF2208C}" type="presParOf" srcId="{771DDE55-B674-4CC0-8C35-6EAF6276B2B1}" destId="{247E1BCA-79C5-4EF6-BE33-0DCC8736CDEB}" srcOrd="0" destOrd="0" presId="urn:microsoft.com/office/officeart/2005/8/layout/process5"/>
    <dgm:cxn modelId="{EB9D3AF8-DE34-4FA4-9384-AD97E02E7086}" type="presParOf" srcId="{5B643585-3774-4D80-A1F6-6D3F606EC192}" destId="{2F26A467-47AA-474C-B370-DD015ADFA8DD}" srcOrd="6" destOrd="0" presId="urn:microsoft.com/office/officeart/2005/8/layout/process5"/>
    <dgm:cxn modelId="{6E600658-D703-4AA4-A0C4-2BB7EE27650B}" type="presParOf" srcId="{5B643585-3774-4D80-A1F6-6D3F606EC192}" destId="{3E1838C3-D231-4EC5-AB66-7B360836A0EB}" srcOrd="7" destOrd="0" presId="urn:microsoft.com/office/officeart/2005/8/layout/process5"/>
    <dgm:cxn modelId="{330E128B-5452-44AC-92A4-A71950EED78F}" type="presParOf" srcId="{3E1838C3-D231-4EC5-AB66-7B360836A0EB}" destId="{7D6B3A7D-E9A3-43DE-8987-DEBE199DB07B}" srcOrd="0" destOrd="0" presId="urn:microsoft.com/office/officeart/2005/8/layout/process5"/>
    <dgm:cxn modelId="{DC53BA39-9BB8-432F-8774-9DA7F6E0A67D}" type="presParOf" srcId="{5B643585-3774-4D80-A1F6-6D3F606EC192}" destId="{87060B5C-4320-4820-9517-9EE5FA5F5099}" srcOrd="8" destOrd="0" presId="urn:microsoft.com/office/officeart/2005/8/layout/process5"/>
    <dgm:cxn modelId="{1131AAEC-EF66-4448-956A-A91E7DD7F098}" type="presParOf" srcId="{5B643585-3774-4D80-A1F6-6D3F606EC192}" destId="{06FD4D7D-5D14-41F1-8726-58FB0446A9CE}" srcOrd="9" destOrd="0" presId="urn:microsoft.com/office/officeart/2005/8/layout/process5"/>
    <dgm:cxn modelId="{FB217858-0560-4A25-B048-EA772D14DC34}" type="presParOf" srcId="{06FD4D7D-5D14-41F1-8726-58FB0446A9CE}" destId="{07899A83-AFF3-4508-A0C0-AA29B03BC769}" srcOrd="0" destOrd="0" presId="urn:microsoft.com/office/officeart/2005/8/layout/process5"/>
    <dgm:cxn modelId="{2571D608-CCF2-4A8C-AE08-71F32271E773}" type="presParOf" srcId="{5B643585-3774-4D80-A1F6-6D3F606EC192}" destId="{BD501314-6157-4BAE-AE91-B4E86D8850D3}" srcOrd="10" destOrd="0" presId="urn:microsoft.com/office/officeart/2005/8/layout/process5"/>
    <dgm:cxn modelId="{71E9BCB3-7034-4B14-A0CB-C124DFD3B9C8}" type="presParOf" srcId="{5B643585-3774-4D80-A1F6-6D3F606EC192}" destId="{54D190CD-01EB-4FBF-81AC-A3AC448D3655}" srcOrd="11" destOrd="0" presId="urn:microsoft.com/office/officeart/2005/8/layout/process5"/>
    <dgm:cxn modelId="{93241617-009E-45C6-B2C7-B51DFE011888}" type="presParOf" srcId="{54D190CD-01EB-4FBF-81AC-A3AC448D3655}" destId="{0688C8C1-A90F-4A36-9A1B-3590A79B5BA8}" srcOrd="0" destOrd="0" presId="urn:microsoft.com/office/officeart/2005/8/layout/process5"/>
    <dgm:cxn modelId="{40107CF5-453D-483C-8E52-855F944D4B21}" type="presParOf" srcId="{5B643585-3774-4D80-A1F6-6D3F606EC192}" destId="{B3DF10F1-FFEC-4FE0-95A1-F6428FF8157B}" srcOrd="12"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7D610-D5A3-4836-8768-A5ECC820C9F4}">
      <dsp:nvSpPr>
        <dsp:cNvPr id="0" name=""/>
        <dsp:cNvSpPr/>
      </dsp:nvSpPr>
      <dsp:spPr>
        <a:xfrm>
          <a:off x="54808" y="1302270"/>
          <a:ext cx="769337" cy="7693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39526E-3E1D-450D-A362-00250348860F}">
      <dsp:nvSpPr>
        <dsp:cNvPr id="0" name=""/>
        <dsp:cNvSpPr/>
      </dsp:nvSpPr>
      <dsp:spPr>
        <a:xfrm>
          <a:off x="216369" y="1463831"/>
          <a:ext cx="446216" cy="4462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9000271-1AAB-41CB-8C3D-2A10FF2A31A4}">
      <dsp:nvSpPr>
        <dsp:cNvPr id="0" name=""/>
        <dsp:cNvSpPr/>
      </dsp:nvSpPr>
      <dsp:spPr>
        <a:xfrm>
          <a:off x="989005" y="1302270"/>
          <a:ext cx="1813439" cy="769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t>Göran Kattenberg: </a:t>
          </a:r>
        </a:p>
        <a:p>
          <a:pPr marL="0" lvl="0" indent="0" algn="l" defTabSz="533400">
            <a:lnSpc>
              <a:spcPct val="90000"/>
            </a:lnSpc>
            <a:spcBef>
              <a:spcPct val="0"/>
            </a:spcBef>
            <a:spcAft>
              <a:spcPct val="35000"/>
            </a:spcAft>
            <a:buNone/>
          </a:pPr>
          <a:r>
            <a:rPr lang="en-US" sz="1200" kern="1200" dirty="0"/>
            <a:t>Innovation &amp; Business Consultant Future Learning</a:t>
          </a:r>
        </a:p>
      </dsp:txBody>
      <dsp:txXfrm>
        <a:off x="989005" y="1302270"/>
        <a:ext cx="1813439" cy="769337"/>
      </dsp:txXfrm>
    </dsp:sp>
    <dsp:sp modelId="{DB34B736-6BF8-4A31-ACFF-056EC44A45C3}">
      <dsp:nvSpPr>
        <dsp:cNvPr id="0" name=""/>
        <dsp:cNvSpPr/>
      </dsp:nvSpPr>
      <dsp:spPr>
        <a:xfrm>
          <a:off x="3118422" y="1302270"/>
          <a:ext cx="769337" cy="7693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C23D8C-AAC8-4C9F-AA3F-056937CC6EDE}">
      <dsp:nvSpPr>
        <dsp:cNvPr id="0" name=""/>
        <dsp:cNvSpPr/>
      </dsp:nvSpPr>
      <dsp:spPr>
        <a:xfrm>
          <a:off x="3279983" y="1463831"/>
          <a:ext cx="446216" cy="4462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CB6023-E9EA-4849-995D-C406D6481746}">
      <dsp:nvSpPr>
        <dsp:cNvPr id="0" name=""/>
        <dsp:cNvSpPr/>
      </dsp:nvSpPr>
      <dsp:spPr>
        <a:xfrm>
          <a:off x="4052618" y="1302270"/>
          <a:ext cx="1813439" cy="769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a:t>Bradley Naples: </a:t>
          </a:r>
        </a:p>
        <a:p>
          <a:pPr marL="0" lvl="0" indent="0" algn="l" defTabSz="533400">
            <a:lnSpc>
              <a:spcPct val="90000"/>
            </a:lnSpc>
            <a:spcBef>
              <a:spcPct val="0"/>
            </a:spcBef>
            <a:spcAft>
              <a:spcPct val="35000"/>
            </a:spcAft>
            <a:buNone/>
          </a:pPr>
          <a:r>
            <a:rPr lang="en-US" sz="1200" kern="1200"/>
            <a:t>CEO Training Response Network: Policycommunity.net</a:t>
          </a:r>
        </a:p>
      </dsp:txBody>
      <dsp:txXfrm>
        <a:off x="4052618" y="1302270"/>
        <a:ext cx="1813439" cy="7693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F44DD-0200-4E37-A72C-3CA7B60A627E}">
      <dsp:nvSpPr>
        <dsp:cNvPr id="0" name=""/>
        <dsp:cNvSpPr/>
      </dsp:nvSpPr>
      <dsp:spPr>
        <a:xfrm>
          <a:off x="4353" y="39440"/>
          <a:ext cx="1903325" cy="1141995"/>
        </a:xfrm>
        <a:prstGeom prst="roundRect">
          <a:avLst>
            <a:gd name="adj" fmla="val 10000"/>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Video materials are accessible</a:t>
          </a:r>
        </a:p>
      </dsp:txBody>
      <dsp:txXfrm>
        <a:off x="37801" y="72888"/>
        <a:ext cx="1836429" cy="1075099"/>
      </dsp:txXfrm>
    </dsp:sp>
    <dsp:sp modelId="{2FAACF11-03B2-453C-A008-8A7B9FA39C1B}">
      <dsp:nvSpPr>
        <dsp:cNvPr id="0" name=""/>
        <dsp:cNvSpPr/>
      </dsp:nvSpPr>
      <dsp:spPr>
        <a:xfrm>
          <a:off x="2075171" y="374425"/>
          <a:ext cx="403504" cy="47202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075171" y="468830"/>
        <a:ext cx="282453" cy="283214"/>
      </dsp:txXfrm>
    </dsp:sp>
    <dsp:sp modelId="{141C1FA9-3886-41EA-9BFB-348C0F2ABA2A}">
      <dsp:nvSpPr>
        <dsp:cNvPr id="0" name=""/>
        <dsp:cNvSpPr/>
      </dsp:nvSpPr>
      <dsp:spPr>
        <a:xfrm>
          <a:off x="2669008" y="39440"/>
          <a:ext cx="1903325" cy="1141995"/>
        </a:xfrm>
        <a:prstGeom prst="roundRect">
          <a:avLst>
            <a:gd name="adj" fmla="val 10000"/>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Students receive multichannel information</a:t>
          </a:r>
        </a:p>
      </dsp:txBody>
      <dsp:txXfrm>
        <a:off x="2702456" y="72888"/>
        <a:ext cx="1836429" cy="1075099"/>
      </dsp:txXfrm>
    </dsp:sp>
    <dsp:sp modelId="{07490E22-94E2-4F49-B4CD-54D8B6401BFF}">
      <dsp:nvSpPr>
        <dsp:cNvPr id="0" name=""/>
        <dsp:cNvSpPr/>
      </dsp:nvSpPr>
      <dsp:spPr>
        <a:xfrm>
          <a:off x="4739826" y="374425"/>
          <a:ext cx="403504" cy="47202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739826" y="468830"/>
        <a:ext cx="282453" cy="283214"/>
      </dsp:txXfrm>
    </dsp:sp>
    <dsp:sp modelId="{A7EC9EA0-2FB5-41C5-8F68-6CC4DE43A04D}">
      <dsp:nvSpPr>
        <dsp:cNvPr id="0" name=""/>
        <dsp:cNvSpPr/>
      </dsp:nvSpPr>
      <dsp:spPr>
        <a:xfrm>
          <a:off x="5333664" y="39440"/>
          <a:ext cx="1903325" cy="1141995"/>
        </a:xfrm>
        <a:prstGeom prst="roundRect">
          <a:avLst>
            <a:gd name="adj" fmla="val 10000"/>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User generated content is easy to achieve</a:t>
          </a:r>
        </a:p>
      </dsp:txBody>
      <dsp:txXfrm>
        <a:off x="5367112" y="72888"/>
        <a:ext cx="1836429" cy="1075099"/>
      </dsp:txXfrm>
    </dsp:sp>
    <dsp:sp modelId="{771DDE55-B674-4CC0-8C35-6EAF6276B2B1}">
      <dsp:nvSpPr>
        <dsp:cNvPr id="0" name=""/>
        <dsp:cNvSpPr/>
      </dsp:nvSpPr>
      <dsp:spPr>
        <a:xfrm>
          <a:off x="7404481" y="374425"/>
          <a:ext cx="403504" cy="47202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404481" y="468830"/>
        <a:ext cx="282453" cy="283214"/>
      </dsp:txXfrm>
    </dsp:sp>
    <dsp:sp modelId="{2F26A467-47AA-474C-B370-DD015ADFA8DD}">
      <dsp:nvSpPr>
        <dsp:cNvPr id="0" name=""/>
        <dsp:cNvSpPr/>
      </dsp:nvSpPr>
      <dsp:spPr>
        <a:xfrm>
          <a:off x="7998319" y="39440"/>
          <a:ext cx="1903325" cy="1141995"/>
        </a:xfrm>
        <a:prstGeom prst="roundRect">
          <a:avLst>
            <a:gd name="adj" fmla="val 10000"/>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Video engages learners</a:t>
          </a:r>
        </a:p>
      </dsp:txBody>
      <dsp:txXfrm>
        <a:off x="8031767" y="72888"/>
        <a:ext cx="1836429" cy="1075099"/>
      </dsp:txXfrm>
    </dsp:sp>
    <dsp:sp modelId="{3E1838C3-D231-4EC5-AB66-7B360836A0EB}">
      <dsp:nvSpPr>
        <dsp:cNvPr id="0" name=""/>
        <dsp:cNvSpPr/>
      </dsp:nvSpPr>
      <dsp:spPr>
        <a:xfrm rot="5400000">
          <a:off x="8748229" y="1314668"/>
          <a:ext cx="403504" cy="47202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8808375" y="1348928"/>
        <a:ext cx="283214" cy="282453"/>
      </dsp:txXfrm>
    </dsp:sp>
    <dsp:sp modelId="{87060B5C-4320-4820-9517-9EE5FA5F5099}">
      <dsp:nvSpPr>
        <dsp:cNvPr id="0" name=""/>
        <dsp:cNvSpPr/>
      </dsp:nvSpPr>
      <dsp:spPr>
        <a:xfrm>
          <a:off x="7998319" y="1942765"/>
          <a:ext cx="1903325" cy="1141995"/>
        </a:xfrm>
        <a:prstGeom prst="roundRect">
          <a:avLst>
            <a:gd name="adj" fmla="val 10000"/>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Video integrates the outside world into classroom</a:t>
          </a:r>
        </a:p>
      </dsp:txBody>
      <dsp:txXfrm>
        <a:off x="8031767" y="1976213"/>
        <a:ext cx="1836429" cy="1075099"/>
      </dsp:txXfrm>
    </dsp:sp>
    <dsp:sp modelId="{06FD4D7D-5D14-41F1-8726-58FB0446A9CE}">
      <dsp:nvSpPr>
        <dsp:cNvPr id="0" name=""/>
        <dsp:cNvSpPr/>
      </dsp:nvSpPr>
      <dsp:spPr>
        <a:xfrm rot="10800000">
          <a:off x="7427321" y="2277750"/>
          <a:ext cx="403504" cy="47202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7548372" y="2372155"/>
        <a:ext cx="282453" cy="283214"/>
      </dsp:txXfrm>
    </dsp:sp>
    <dsp:sp modelId="{BD501314-6157-4BAE-AE91-B4E86D8850D3}">
      <dsp:nvSpPr>
        <dsp:cNvPr id="0" name=""/>
        <dsp:cNvSpPr/>
      </dsp:nvSpPr>
      <dsp:spPr>
        <a:xfrm>
          <a:off x="5333664" y="1942765"/>
          <a:ext cx="1903325" cy="1141995"/>
        </a:xfrm>
        <a:prstGeom prst="roundRect">
          <a:avLst>
            <a:gd name="adj" fmla="val 10000"/>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Videos are more flexible than text</a:t>
          </a:r>
        </a:p>
      </dsp:txBody>
      <dsp:txXfrm>
        <a:off x="5367112" y="1976213"/>
        <a:ext cx="1836429" cy="1075099"/>
      </dsp:txXfrm>
    </dsp:sp>
    <dsp:sp modelId="{54D190CD-01EB-4FBF-81AC-A3AC448D3655}">
      <dsp:nvSpPr>
        <dsp:cNvPr id="0" name=""/>
        <dsp:cNvSpPr/>
      </dsp:nvSpPr>
      <dsp:spPr>
        <a:xfrm rot="10800000">
          <a:off x="4762666" y="2277750"/>
          <a:ext cx="403504" cy="47202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4883717" y="2372155"/>
        <a:ext cx="282453" cy="283214"/>
      </dsp:txXfrm>
    </dsp:sp>
    <dsp:sp modelId="{B3DF10F1-FFEC-4FE0-95A1-F6428FF8157B}">
      <dsp:nvSpPr>
        <dsp:cNvPr id="0" name=""/>
        <dsp:cNvSpPr/>
      </dsp:nvSpPr>
      <dsp:spPr>
        <a:xfrm>
          <a:off x="2669008" y="1942765"/>
          <a:ext cx="1903325" cy="1141995"/>
        </a:xfrm>
        <a:prstGeom prst="roundRect">
          <a:avLst>
            <a:gd name="adj" fmla="val 10000"/>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Video creates an immersive experience </a:t>
          </a:r>
        </a:p>
      </dsp:txBody>
      <dsp:txXfrm>
        <a:off x="2702456" y="1976213"/>
        <a:ext cx="1836429" cy="107509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5809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67593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82465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21879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9828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16726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17427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8311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810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4313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404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463300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15208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918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85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103403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48A87A34-81AB-432B-8DAE-1953F412C126}" type="datetimeFigureOut">
              <a:rPr lang="en-US" smtClean="0"/>
              <a:t>9/7/2020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7481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A87A34-81AB-432B-8DAE-1953F412C126}" type="datetimeFigureOut">
              <a:rPr lang="en-US" smtClean="0"/>
              <a:pPr/>
              <a:t>9/7/2020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14802580"/>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jpe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4.png"/><Relationship Id="rId4" Type="http://schemas.openxmlformats.org/officeDocument/2006/relationships/diagramData" Target="../diagrams/data2.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hyperlink" Target="https://release6.futurelearning.nl/ilias.php?ref_id=93&amp;cmdClass=ilrepositorygui&amp;cmdNode=w2&amp;baseClass=ilRepositoryGU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12.jpeg"/><Relationship Id="rId3" Type="http://schemas.openxmlformats.org/officeDocument/2006/relationships/image" Target="../media/image5.jpg"/><Relationship Id="rId7" Type="http://schemas.openxmlformats.org/officeDocument/2006/relationships/image" Target="../media/image4.png"/><Relationship Id="rId12"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diagramColors" Target="../diagrams/colors1.xml"/><Relationship Id="rId5" Type="http://schemas.openxmlformats.org/officeDocument/2006/relationships/image" Target="../media/image3.png"/><Relationship Id="rId10" Type="http://schemas.openxmlformats.org/officeDocument/2006/relationships/diagramQuickStyle" Target="../diagrams/quickStyle1.xml"/><Relationship Id="rId4" Type="http://schemas.openxmlformats.org/officeDocument/2006/relationships/image" Target="../media/image6.png"/><Relationship Id="rId9"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32e4173172228261e313-98f933f603de8970ac89092e8f9a074a.ssl.cf2.rackcdn.com/Bias_Free_Policing_Mod1_screen1.mp4" TargetMode="External"/><Relationship Id="rId3" Type="http://schemas.openxmlformats.org/officeDocument/2006/relationships/hyperlink" Target="http://www.policecommunity.com/" TargetMode="External"/><Relationship Id="rId7" Type="http://schemas.openxmlformats.org/officeDocument/2006/relationships/hyperlink" Target="https://32e4173172228261e313-98f933f603de8970ac89092e8f9a074a.ssl.cf2.rackcdn.com/Miami_Police_Department_High_Risk_screen0.mp4"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s://32e4173172228261e313-98f933f603de8970ac89092e8f9a074a.ssl.cf2.rackcdn.com/Social%20_Media_LA_Schools_screen1.mp4" TargetMode="External"/><Relationship Id="rId4" Type="http://schemas.openxmlformats.org/officeDocument/2006/relationships/image" Target="../media/image6.png"/><Relationship Id="rId9" Type="http://schemas.openxmlformats.org/officeDocument/2006/relationships/hyperlink" Target="https://32e4173172228261e313-98f933f603de8970ac89092e8f9a074a.ssl.cf2.rackcdn.com/Coronavirus_screen1.mp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hyperlink" Target="https://policecommunity.net/users/3018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FF49-A49F-471A-99E0-CEFE7E378712}"/>
              </a:ext>
            </a:extLst>
          </p:cNvPr>
          <p:cNvSpPr>
            <a:spLocks noGrp="1"/>
          </p:cNvSpPr>
          <p:nvPr>
            <p:ph type="ctrTitle"/>
          </p:nvPr>
        </p:nvSpPr>
        <p:spPr>
          <a:xfrm>
            <a:off x="1751012" y="4363271"/>
            <a:ext cx="8676222" cy="1066801"/>
          </a:xfrm>
        </p:spPr>
        <p:txBody>
          <a:bodyPr>
            <a:normAutofit/>
          </a:bodyPr>
          <a:lstStyle/>
          <a:p>
            <a:pPr>
              <a:lnSpc>
                <a:spcPct val="90000"/>
              </a:lnSpc>
            </a:pPr>
            <a:r>
              <a:rPr lang="en-US" sz="2600"/>
              <a:t>Multimedia Instruction for Learning and Teaching Professional Law Enforcement</a:t>
            </a:r>
          </a:p>
        </p:txBody>
      </p:sp>
      <p:sp>
        <p:nvSpPr>
          <p:cNvPr id="3" name="Subtitle 2">
            <a:extLst>
              <a:ext uri="{FF2B5EF4-FFF2-40B4-BE49-F238E27FC236}">
                <a16:creationId xmlns:a16="http://schemas.microsoft.com/office/drawing/2014/main" id="{61F79CF7-3717-486E-A321-FC692426C653}"/>
              </a:ext>
            </a:extLst>
          </p:cNvPr>
          <p:cNvSpPr>
            <a:spLocks noGrp="1"/>
          </p:cNvSpPr>
          <p:nvPr>
            <p:ph type="subTitle" idx="1"/>
          </p:nvPr>
        </p:nvSpPr>
        <p:spPr>
          <a:xfrm>
            <a:off x="1751012" y="5516211"/>
            <a:ext cx="8676222" cy="722243"/>
          </a:xfrm>
        </p:spPr>
        <p:txBody>
          <a:bodyPr>
            <a:normAutofit lnSpcReduction="10000"/>
          </a:bodyPr>
          <a:lstStyle/>
          <a:p>
            <a:r>
              <a:rPr lang="en-US" dirty="0"/>
              <a:t>Techniques and Skills in 2020 via ILIAS</a:t>
            </a:r>
          </a:p>
          <a:p>
            <a:r>
              <a:rPr lang="en-US" sz="1500" dirty="0"/>
              <a:t>Göran Kattenberg &amp; Bradley Naples</a:t>
            </a:r>
          </a:p>
        </p:txBody>
      </p:sp>
      <p:pic>
        <p:nvPicPr>
          <p:cNvPr id="4" name="Picture 2">
            <a:extLst>
              <a:ext uri="{FF2B5EF4-FFF2-40B4-BE49-F238E27FC236}">
                <a16:creationId xmlns:a16="http://schemas.microsoft.com/office/drawing/2014/main" id="{4A493607-81FF-4FD5-88CE-E2ABE975ED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55"/>
          <a:stretch/>
        </p:blipFill>
        <p:spPr bwMode="auto">
          <a:xfrm>
            <a:off x="20" y="10"/>
            <a:ext cx="12191980" cy="42738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food, shirt&#10;&#10;Description automatically generated">
            <a:extLst>
              <a:ext uri="{FF2B5EF4-FFF2-40B4-BE49-F238E27FC236}">
                <a16:creationId xmlns:a16="http://schemas.microsoft.com/office/drawing/2014/main" id="{7C18D83A-7E13-4065-B30E-CE6D3908C13A}"/>
              </a:ext>
            </a:extLst>
          </p:cNvPr>
          <p:cNvPicPr>
            <a:picLocks noChangeAspect="1"/>
          </p:cNvPicPr>
          <p:nvPr/>
        </p:nvPicPr>
        <p:blipFill>
          <a:blip r:embed="rId4"/>
          <a:stretch>
            <a:fillRect/>
          </a:stretch>
        </p:blipFill>
        <p:spPr>
          <a:xfrm>
            <a:off x="10115723" y="5602463"/>
            <a:ext cx="1793602" cy="1271982"/>
          </a:xfrm>
          <a:prstGeom prst="rect">
            <a:avLst/>
          </a:prstGeom>
        </p:spPr>
      </p:pic>
      <p:pic>
        <p:nvPicPr>
          <p:cNvPr id="1026" name="Picture 2">
            <a:extLst>
              <a:ext uri="{FF2B5EF4-FFF2-40B4-BE49-F238E27FC236}">
                <a16:creationId xmlns:a16="http://schemas.microsoft.com/office/drawing/2014/main" id="{05724FA3-6B8D-43FD-9864-EEED772B50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811" y="6044135"/>
            <a:ext cx="13430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2129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9218" name="Picture 2" descr="Police Laptops and Tablets">
            <a:extLst>
              <a:ext uri="{FF2B5EF4-FFF2-40B4-BE49-F238E27FC236}">
                <a16:creationId xmlns:a16="http://schemas.microsoft.com/office/drawing/2014/main" id="{DBDB8DAE-DE3A-4AA7-A549-0166A8544670}"/>
              </a:ext>
            </a:extLst>
          </p:cNvPr>
          <p:cNvPicPr>
            <a:picLocks noChangeAspect="1" noChangeArrowheads="1"/>
          </p:cNvPicPr>
          <p:nvPr/>
        </p:nvPicPr>
        <p:blipFill rotWithShape="1">
          <a:blip r:embed="rId3">
            <a:duotone>
              <a:prstClr val="black"/>
              <a:schemeClr val="bg1">
                <a:tint val="45000"/>
                <a:satMod val="400000"/>
              </a:schemeClr>
            </a:duotone>
            <a:alphaModFix amt="15000"/>
            <a:extLst>
              <a:ext uri="{28A0092B-C50C-407E-A947-70E740481C1C}">
                <a14:useLocalDpi xmlns:a14="http://schemas.microsoft.com/office/drawing/2010/main" val="0"/>
              </a:ext>
            </a:extLst>
          </a:blip>
          <a:srcRect t="1383" b="3469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AD8A115-4662-4D19-8F66-A3DF81FA3949}"/>
              </a:ext>
            </a:extLst>
          </p:cNvPr>
          <p:cNvSpPr>
            <a:spLocks noGrp="1"/>
          </p:cNvSpPr>
          <p:nvPr>
            <p:ph type="title"/>
          </p:nvPr>
        </p:nvSpPr>
        <p:spPr>
          <a:xfrm>
            <a:off x="1141413" y="609600"/>
            <a:ext cx="9905998" cy="1905000"/>
          </a:xfrm>
        </p:spPr>
        <p:txBody>
          <a:bodyPr>
            <a:normAutofit/>
          </a:bodyPr>
          <a:lstStyle/>
          <a:p>
            <a:r>
              <a:rPr lang="en-US"/>
              <a:t>Advantages that are directly achieved by integrating video for teaching</a:t>
            </a:r>
          </a:p>
        </p:txBody>
      </p:sp>
      <p:graphicFrame>
        <p:nvGraphicFramePr>
          <p:cNvPr id="15" name="Content Placeholder 2">
            <a:extLst>
              <a:ext uri="{FF2B5EF4-FFF2-40B4-BE49-F238E27FC236}">
                <a16:creationId xmlns:a16="http://schemas.microsoft.com/office/drawing/2014/main" id="{F166B599-4472-40F9-958E-0831CF0BDF8F}"/>
              </a:ext>
            </a:extLst>
          </p:cNvPr>
          <p:cNvGraphicFramePr>
            <a:graphicFrameLocks noGrp="1"/>
          </p:cNvGraphicFramePr>
          <p:nvPr>
            <p:ph idx="1"/>
            <p:extLst>
              <p:ext uri="{D42A27DB-BD31-4B8C-83A1-F6EECF244321}">
                <p14:modId xmlns:p14="http://schemas.microsoft.com/office/powerpoint/2010/main" val="3497928806"/>
              </p:ext>
            </p:extLst>
          </p:nvPr>
        </p:nvGraphicFramePr>
        <p:xfrm>
          <a:off x="1141413" y="2666999"/>
          <a:ext cx="9905998" cy="31242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picture containing food, shirt&#10;&#10;Description automatically generated">
            <a:extLst>
              <a:ext uri="{FF2B5EF4-FFF2-40B4-BE49-F238E27FC236}">
                <a16:creationId xmlns:a16="http://schemas.microsoft.com/office/drawing/2014/main" id="{AA17C36B-D197-4D0A-B814-4E26F391E648}"/>
              </a:ext>
            </a:extLst>
          </p:cNvPr>
          <p:cNvPicPr>
            <a:picLocks noChangeAspect="1"/>
          </p:cNvPicPr>
          <p:nvPr/>
        </p:nvPicPr>
        <p:blipFill>
          <a:blip r:embed="rId9"/>
          <a:stretch>
            <a:fillRect/>
          </a:stretch>
        </p:blipFill>
        <p:spPr>
          <a:xfrm>
            <a:off x="10115723" y="5602463"/>
            <a:ext cx="1793602" cy="1271982"/>
          </a:xfrm>
          <a:prstGeom prst="rect">
            <a:avLst/>
          </a:prstGeom>
        </p:spPr>
      </p:pic>
      <p:pic>
        <p:nvPicPr>
          <p:cNvPr id="4" name="Picture 2">
            <a:extLst>
              <a:ext uri="{FF2B5EF4-FFF2-40B4-BE49-F238E27FC236}">
                <a16:creationId xmlns:a16="http://schemas.microsoft.com/office/drawing/2014/main" id="{E13A7536-7D40-4EC5-803F-B26C071B04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3811" y="6044135"/>
            <a:ext cx="13430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4405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72E25-8DB0-4182-B20C-F3ADBC4157F2}"/>
              </a:ext>
            </a:extLst>
          </p:cNvPr>
          <p:cNvSpPr>
            <a:spLocks noGrp="1"/>
          </p:cNvSpPr>
          <p:nvPr>
            <p:ph type="title"/>
          </p:nvPr>
        </p:nvSpPr>
        <p:spPr>
          <a:xfrm>
            <a:off x="4303643" y="609600"/>
            <a:ext cx="6743767" cy="1905000"/>
          </a:xfrm>
        </p:spPr>
        <p:txBody>
          <a:bodyPr>
            <a:normAutofit/>
          </a:bodyPr>
          <a:lstStyle/>
          <a:p>
            <a:r>
              <a:rPr lang="en-US" dirty="0"/>
              <a:t>Summary of TRN Use Case</a:t>
            </a:r>
            <a:br>
              <a:rPr lang="en-US" dirty="0"/>
            </a:br>
            <a:endParaRPr lang="en-US" dirty="0"/>
          </a:p>
        </p:txBody>
      </p:sp>
      <p:pic>
        <p:nvPicPr>
          <p:cNvPr id="11266" name="Picture 2">
            <a:extLst>
              <a:ext uri="{FF2B5EF4-FFF2-40B4-BE49-F238E27FC236}">
                <a16:creationId xmlns:a16="http://schemas.microsoft.com/office/drawing/2014/main" id="{8D814000-0C46-49C2-B8AA-9532DB62E1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731" r="34213"/>
          <a:stretch/>
        </p:blipFill>
        <p:spPr bwMode="auto">
          <a:xfrm>
            <a:off x="257590" y="10"/>
            <a:ext cx="3479523" cy="6857990"/>
          </a:xfrm>
          <a:prstGeom prst="rect">
            <a:avLst/>
          </a:prstGeom>
          <a:noFill/>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A88BD10-1DD2-456F-A865-030D285FB5BF}"/>
              </a:ext>
            </a:extLst>
          </p:cNvPr>
          <p:cNvSpPr>
            <a:spLocks noGrp="1"/>
          </p:cNvSpPr>
          <p:nvPr>
            <p:ph idx="1"/>
          </p:nvPr>
        </p:nvSpPr>
        <p:spPr>
          <a:xfrm>
            <a:off x="4303643" y="2666999"/>
            <a:ext cx="7046844" cy="3415749"/>
          </a:xfrm>
        </p:spPr>
        <p:txBody>
          <a:bodyPr>
            <a:normAutofit/>
          </a:bodyPr>
          <a:lstStyle/>
          <a:p>
            <a:pPr>
              <a:lnSpc>
                <a:spcPct val="90000"/>
              </a:lnSpc>
            </a:pPr>
            <a:r>
              <a:rPr lang="en-US"/>
              <a:t>Detailed tracking and reporting on any individuals records with certificate’s are captured to provide validation of the student’s learning for both advancement and liability requirements. </a:t>
            </a:r>
          </a:p>
          <a:p>
            <a:pPr>
              <a:lnSpc>
                <a:spcPct val="90000"/>
              </a:lnSpc>
            </a:pPr>
            <a:r>
              <a:rPr lang="en-US"/>
              <a:t>Reports are automatically e-mailed or can be pulled on-demand. </a:t>
            </a:r>
          </a:p>
          <a:p>
            <a:pPr>
              <a:lnSpc>
                <a:spcPct val="90000"/>
              </a:lnSpc>
            </a:pPr>
            <a:r>
              <a:rPr lang="en-US"/>
              <a:t>Both soft skills and hard skills are effectively teached using video. </a:t>
            </a:r>
          </a:p>
          <a:p>
            <a:pPr>
              <a:lnSpc>
                <a:spcPct val="90000"/>
              </a:lnSpc>
            </a:pPr>
            <a:r>
              <a:rPr lang="en-US"/>
              <a:t>Diagnostics and assessments guarantee compliance for different skill levels within the Police Force.</a:t>
            </a:r>
          </a:p>
          <a:p>
            <a:pPr>
              <a:lnSpc>
                <a:spcPct val="90000"/>
              </a:lnSpc>
            </a:pPr>
            <a:endParaRPr lang="en-US"/>
          </a:p>
        </p:txBody>
      </p:sp>
      <p:pic>
        <p:nvPicPr>
          <p:cNvPr id="4" name="Picture 3" descr="A picture containing food, shirt&#10;&#10;Description automatically generated">
            <a:extLst>
              <a:ext uri="{FF2B5EF4-FFF2-40B4-BE49-F238E27FC236}">
                <a16:creationId xmlns:a16="http://schemas.microsoft.com/office/drawing/2014/main" id="{77B54C67-AC7C-4032-BC64-93FEAA7E682B}"/>
              </a:ext>
            </a:extLst>
          </p:cNvPr>
          <p:cNvPicPr>
            <a:picLocks noChangeAspect="1"/>
          </p:cNvPicPr>
          <p:nvPr/>
        </p:nvPicPr>
        <p:blipFill>
          <a:blip r:embed="rId4"/>
          <a:stretch>
            <a:fillRect/>
          </a:stretch>
        </p:blipFill>
        <p:spPr>
          <a:xfrm>
            <a:off x="10115723" y="5602463"/>
            <a:ext cx="1793602" cy="1271982"/>
          </a:xfrm>
          <a:prstGeom prst="rect">
            <a:avLst/>
          </a:prstGeom>
        </p:spPr>
      </p:pic>
      <p:pic>
        <p:nvPicPr>
          <p:cNvPr id="5" name="Picture 2">
            <a:extLst>
              <a:ext uri="{FF2B5EF4-FFF2-40B4-BE49-F238E27FC236}">
                <a16:creationId xmlns:a16="http://schemas.microsoft.com/office/drawing/2014/main" id="{93738E79-82DA-4F00-B38B-B6EB5F8442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811" y="6044135"/>
            <a:ext cx="13430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3683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20632-398B-4D74-9807-002F800F6613}"/>
              </a:ext>
            </a:extLst>
          </p:cNvPr>
          <p:cNvSpPr>
            <a:spLocks noGrp="1"/>
          </p:cNvSpPr>
          <p:nvPr>
            <p:ph type="title"/>
          </p:nvPr>
        </p:nvSpPr>
        <p:spPr/>
        <p:txBody>
          <a:bodyPr/>
          <a:lstStyle/>
          <a:p>
            <a:r>
              <a:rPr lang="en-US" dirty="0"/>
              <a:t>Current project (this year)</a:t>
            </a:r>
          </a:p>
        </p:txBody>
      </p:sp>
      <p:sp>
        <p:nvSpPr>
          <p:cNvPr id="3" name="Content Placeholder 2">
            <a:extLst>
              <a:ext uri="{FF2B5EF4-FFF2-40B4-BE49-F238E27FC236}">
                <a16:creationId xmlns:a16="http://schemas.microsoft.com/office/drawing/2014/main" id="{E5214CC4-2FC9-4DF1-A15D-0C5B7C0E57D1}"/>
              </a:ext>
            </a:extLst>
          </p:cNvPr>
          <p:cNvSpPr>
            <a:spLocks noGrp="1"/>
          </p:cNvSpPr>
          <p:nvPr>
            <p:ph idx="1"/>
          </p:nvPr>
        </p:nvSpPr>
        <p:spPr/>
        <p:txBody>
          <a:bodyPr/>
          <a:lstStyle/>
          <a:p>
            <a:r>
              <a:rPr lang="en-US" dirty="0"/>
              <a:t>Important societal issues (COVID-10, BIAS, </a:t>
            </a:r>
            <a:r>
              <a:rPr lang="en-US" dirty="0" err="1"/>
              <a:t>DeEscalation</a:t>
            </a:r>
            <a:r>
              <a:rPr lang="en-US" dirty="0"/>
              <a:t>)</a:t>
            </a:r>
          </a:p>
          <a:p>
            <a:r>
              <a:rPr lang="en-US" dirty="0"/>
              <a:t>Mobile learning</a:t>
            </a:r>
          </a:p>
          <a:p>
            <a:r>
              <a:rPr lang="en-US" dirty="0"/>
              <a:t>Records Management</a:t>
            </a:r>
          </a:p>
          <a:p>
            <a:r>
              <a:rPr lang="en-US" dirty="0"/>
              <a:t>From ILIAS 4 to ILIAS 6 without </a:t>
            </a:r>
            <a:r>
              <a:rPr lang="en-US" dirty="0" err="1"/>
              <a:t>RoR</a:t>
            </a:r>
            <a:r>
              <a:rPr lang="en-US" dirty="0"/>
              <a:t> portal</a:t>
            </a:r>
          </a:p>
          <a:p>
            <a:r>
              <a:rPr lang="en-US" dirty="0"/>
              <a:t>SOAP/REST interfaces</a:t>
            </a:r>
          </a:p>
          <a:p>
            <a:r>
              <a:rPr lang="en-US" dirty="0"/>
              <a:t>Flexibility of Repository, e.g. to rapidly implement individual roll calls</a:t>
            </a:r>
          </a:p>
          <a:p>
            <a:r>
              <a:rPr lang="en-US" dirty="0"/>
              <a:t>Move to interactive video formats</a:t>
            </a:r>
          </a:p>
        </p:txBody>
      </p:sp>
      <p:pic>
        <p:nvPicPr>
          <p:cNvPr id="5" name="Picture 4" descr="A picture containing food, shirt&#10;&#10;Description automatically generated">
            <a:extLst>
              <a:ext uri="{FF2B5EF4-FFF2-40B4-BE49-F238E27FC236}">
                <a16:creationId xmlns:a16="http://schemas.microsoft.com/office/drawing/2014/main" id="{0EA697D3-2C6F-48A7-B8A4-6E1FF7115AE3}"/>
              </a:ext>
            </a:extLst>
          </p:cNvPr>
          <p:cNvPicPr>
            <a:picLocks noChangeAspect="1"/>
          </p:cNvPicPr>
          <p:nvPr/>
        </p:nvPicPr>
        <p:blipFill>
          <a:blip r:embed="rId2"/>
          <a:stretch>
            <a:fillRect/>
          </a:stretch>
        </p:blipFill>
        <p:spPr>
          <a:xfrm>
            <a:off x="10115723" y="5602463"/>
            <a:ext cx="1793602" cy="1271982"/>
          </a:xfrm>
          <a:prstGeom prst="rect">
            <a:avLst/>
          </a:prstGeom>
        </p:spPr>
      </p:pic>
      <p:pic>
        <p:nvPicPr>
          <p:cNvPr id="7" name="Picture 2">
            <a:extLst>
              <a:ext uri="{FF2B5EF4-FFF2-40B4-BE49-F238E27FC236}">
                <a16:creationId xmlns:a16="http://schemas.microsoft.com/office/drawing/2014/main" id="{F49D2487-EB19-4685-A098-DE5F60F8C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11" y="6044135"/>
            <a:ext cx="13430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E-Learning - OC GROUP">
            <a:extLst>
              <a:ext uri="{FF2B5EF4-FFF2-40B4-BE49-F238E27FC236}">
                <a16:creationId xmlns:a16="http://schemas.microsoft.com/office/drawing/2014/main" id="{B853FB2F-0023-4B23-A0E2-2E67EFC12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8431" y="100049"/>
            <a:ext cx="2753471" cy="101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2347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B75A8-5BF4-4DE9-8084-934A3566E8E9}"/>
              </a:ext>
            </a:extLst>
          </p:cNvPr>
          <p:cNvSpPr>
            <a:spLocks noGrp="1"/>
          </p:cNvSpPr>
          <p:nvPr>
            <p:ph type="title"/>
          </p:nvPr>
        </p:nvSpPr>
        <p:spPr/>
        <p:txBody>
          <a:bodyPr/>
          <a:lstStyle/>
          <a:p>
            <a:r>
              <a:rPr lang="en-US" dirty="0"/>
              <a:t>Current Goals (short term)</a:t>
            </a:r>
          </a:p>
        </p:txBody>
      </p:sp>
      <p:sp>
        <p:nvSpPr>
          <p:cNvPr id="3" name="Content Placeholder 2">
            <a:extLst>
              <a:ext uri="{FF2B5EF4-FFF2-40B4-BE49-F238E27FC236}">
                <a16:creationId xmlns:a16="http://schemas.microsoft.com/office/drawing/2014/main" id="{C7EFB95C-6B93-46B8-84CF-BBA50EEE92AB}"/>
              </a:ext>
            </a:extLst>
          </p:cNvPr>
          <p:cNvSpPr>
            <a:spLocks noGrp="1"/>
          </p:cNvSpPr>
          <p:nvPr>
            <p:ph idx="1"/>
          </p:nvPr>
        </p:nvSpPr>
        <p:spPr/>
        <p:txBody>
          <a:bodyPr/>
          <a:lstStyle/>
          <a:p>
            <a:r>
              <a:rPr lang="en-US" dirty="0"/>
              <a:t>Migrate to </a:t>
            </a:r>
            <a:r>
              <a:rPr lang="en-US" dirty="0" err="1"/>
              <a:t>ilias</a:t>
            </a:r>
            <a:r>
              <a:rPr lang="en-US" dirty="0"/>
              <a:t> 6 for all functionality</a:t>
            </a:r>
          </a:p>
          <a:p>
            <a:r>
              <a:rPr lang="en-US" dirty="0"/>
              <a:t>Layout and design according to policecommunity.com</a:t>
            </a:r>
          </a:p>
          <a:p>
            <a:r>
              <a:rPr lang="en-US" dirty="0"/>
              <a:t>Multi devices (mobile)</a:t>
            </a:r>
          </a:p>
          <a:p>
            <a:r>
              <a:rPr lang="en-US" dirty="0"/>
              <a:t>Multiple scenarios</a:t>
            </a:r>
          </a:p>
          <a:p>
            <a:r>
              <a:rPr lang="en-US" dirty="0"/>
              <a:t>Connect to new records management system</a:t>
            </a:r>
          </a:p>
          <a:p>
            <a:r>
              <a:rPr lang="en-US" dirty="0"/>
              <a:t>LTI for connecting to (interactive) video streaming platforms</a:t>
            </a:r>
          </a:p>
          <a:p>
            <a:r>
              <a:rPr lang="en-US" dirty="0"/>
              <a:t>Analytics</a:t>
            </a:r>
          </a:p>
          <a:p>
            <a:endParaRPr lang="en-US" dirty="0"/>
          </a:p>
        </p:txBody>
      </p:sp>
      <p:pic>
        <p:nvPicPr>
          <p:cNvPr id="5" name="Picture 4" descr="A picture containing food, shirt&#10;&#10;Description automatically generated">
            <a:extLst>
              <a:ext uri="{FF2B5EF4-FFF2-40B4-BE49-F238E27FC236}">
                <a16:creationId xmlns:a16="http://schemas.microsoft.com/office/drawing/2014/main" id="{BCFBE1BC-98C6-462A-9A0E-CB22C7C95259}"/>
              </a:ext>
            </a:extLst>
          </p:cNvPr>
          <p:cNvPicPr>
            <a:picLocks noChangeAspect="1"/>
          </p:cNvPicPr>
          <p:nvPr/>
        </p:nvPicPr>
        <p:blipFill>
          <a:blip r:embed="rId2"/>
          <a:stretch>
            <a:fillRect/>
          </a:stretch>
        </p:blipFill>
        <p:spPr>
          <a:xfrm>
            <a:off x="10115723" y="5602463"/>
            <a:ext cx="1793602" cy="1271982"/>
          </a:xfrm>
          <a:prstGeom prst="rect">
            <a:avLst/>
          </a:prstGeom>
        </p:spPr>
      </p:pic>
      <p:pic>
        <p:nvPicPr>
          <p:cNvPr id="7" name="Picture 2">
            <a:extLst>
              <a:ext uri="{FF2B5EF4-FFF2-40B4-BE49-F238E27FC236}">
                <a16:creationId xmlns:a16="http://schemas.microsoft.com/office/drawing/2014/main" id="{D9705987-5DBD-4189-9FCD-2F29787A9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11" y="6044135"/>
            <a:ext cx="13430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E-Learning - OC GROUP">
            <a:extLst>
              <a:ext uri="{FF2B5EF4-FFF2-40B4-BE49-F238E27FC236}">
                <a16:creationId xmlns:a16="http://schemas.microsoft.com/office/drawing/2014/main" id="{1B498AC9-A907-4A64-A390-DFE34F74FC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8431" y="100049"/>
            <a:ext cx="2753471" cy="101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095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F1AB8-9BE6-4363-8080-C2B0393B7ED3}"/>
              </a:ext>
            </a:extLst>
          </p:cNvPr>
          <p:cNvSpPr>
            <a:spLocks noGrp="1"/>
          </p:cNvSpPr>
          <p:nvPr>
            <p:ph type="title"/>
          </p:nvPr>
        </p:nvSpPr>
        <p:spPr/>
        <p:txBody>
          <a:bodyPr/>
          <a:lstStyle/>
          <a:p>
            <a:r>
              <a:rPr lang="en-US" dirty="0"/>
              <a:t>Problems and Solutions</a:t>
            </a:r>
          </a:p>
        </p:txBody>
      </p:sp>
      <p:sp>
        <p:nvSpPr>
          <p:cNvPr id="3" name="Content Placeholder 2">
            <a:extLst>
              <a:ext uri="{FF2B5EF4-FFF2-40B4-BE49-F238E27FC236}">
                <a16:creationId xmlns:a16="http://schemas.microsoft.com/office/drawing/2014/main" id="{30A0B1EC-CBB1-4140-A0CD-5FCBB686D6CF}"/>
              </a:ext>
            </a:extLst>
          </p:cNvPr>
          <p:cNvSpPr>
            <a:spLocks noGrp="1"/>
          </p:cNvSpPr>
          <p:nvPr>
            <p:ph idx="1"/>
          </p:nvPr>
        </p:nvSpPr>
        <p:spPr>
          <a:xfrm>
            <a:off x="1141413" y="2666999"/>
            <a:ext cx="9905998" cy="3377136"/>
          </a:xfrm>
        </p:spPr>
        <p:txBody>
          <a:bodyPr>
            <a:normAutofit fontScale="77500" lnSpcReduction="20000"/>
          </a:bodyPr>
          <a:lstStyle/>
          <a:p>
            <a:r>
              <a:rPr lang="en-US" dirty="0"/>
              <a:t>ILIAS 4 and </a:t>
            </a:r>
            <a:r>
              <a:rPr lang="en-US" dirty="0" err="1"/>
              <a:t>RoR</a:t>
            </a:r>
            <a:r>
              <a:rPr lang="en-US" dirty="0"/>
              <a:t> portal are not scalable anymore – ILIAS 6 provides the technical solution</a:t>
            </a:r>
          </a:p>
          <a:p>
            <a:r>
              <a:rPr lang="en-US" dirty="0"/>
              <a:t>For this target group it is very important to provide specific didactical forms – ILIAS 6 provides the functional solution</a:t>
            </a:r>
          </a:p>
          <a:p>
            <a:r>
              <a:rPr lang="en-US" dirty="0"/>
              <a:t>From a didactic point of view it is important to deeply train in to habits (3 layer model of the brain)</a:t>
            </a:r>
          </a:p>
          <a:p>
            <a:r>
              <a:rPr lang="en-US" dirty="0"/>
              <a:t>Short effective 2/3 minute nuggets provided in a branching scenario </a:t>
            </a:r>
          </a:p>
          <a:p>
            <a:r>
              <a:rPr lang="en-US" dirty="0"/>
              <a:t>From a content point of view video stays the most important format</a:t>
            </a:r>
          </a:p>
          <a:p>
            <a:r>
              <a:rPr lang="en-US" dirty="0"/>
              <a:t>Topics that are currently very important are COVIC-19, BIAS, </a:t>
            </a:r>
            <a:r>
              <a:rPr lang="en-US" dirty="0" err="1"/>
              <a:t>DeEscalation</a:t>
            </a:r>
            <a:endParaRPr lang="en-US" dirty="0"/>
          </a:p>
          <a:p>
            <a:r>
              <a:rPr lang="en-US" dirty="0"/>
              <a:t>Content is available and will be available in multiple languages including German, French, Dutch and others</a:t>
            </a:r>
          </a:p>
          <a:p>
            <a:r>
              <a:rPr lang="en-US" dirty="0"/>
              <a:t>Roll Call is a very important concept (onboarding flexibility based on actual skills/knowledge/</a:t>
            </a:r>
            <a:r>
              <a:rPr lang="en-US" dirty="0" err="1"/>
              <a:t>attititude</a:t>
            </a:r>
            <a:endParaRPr lang="en-US" dirty="0"/>
          </a:p>
          <a:p>
            <a:endParaRPr lang="en-US" dirty="0"/>
          </a:p>
          <a:p>
            <a:endParaRPr lang="en-US" dirty="0"/>
          </a:p>
        </p:txBody>
      </p:sp>
      <p:pic>
        <p:nvPicPr>
          <p:cNvPr id="5" name="Picture 4" descr="A picture containing food, shirt&#10;&#10;Description automatically generated">
            <a:extLst>
              <a:ext uri="{FF2B5EF4-FFF2-40B4-BE49-F238E27FC236}">
                <a16:creationId xmlns:a16="http://schemas.microsoft.com/office/drawing/2014/main" id="{12CEA4D5-B45C-4AE7-9DE1-A113EA2652A9}"/>
              </a:ext>
            </a:extLst>
          </p:cNvPr>
          <p:cNvPicPr>
            <a:picLocks noChangeAspect="1"/>
          </p:cNvPicPr>
          <p:nvPr/>
        </p:nvPicPr>
        <p:blipFill>
          <a:blip r:embed="rId2"/>
          <a:stretch>
            <a:fillRect/>
          </a:stretch>
        </p:blipFill>
        <p:spPr>
          <a:xfrm>
            <a:off x="10115723" y="5602463"/>
            <a:ext cx="1793602" cy="1271982"/>
          </a:xfrm>
          <a:prstGeom prst="rect">
            <a:avLst/>
          </a:prstGeom>
        </p:spPr>
      </p:pic>
      <p:pic>
        <p:nvPicPr>
          <p:cNvPr id="7" name="Picture 2">
            <a:extLst>
              <a:ext uri="{FF2B5EF4-FFF2-40B4-BE49-F238E27FC236}">
                <a16:creationId xmlns:a16="http://schemas.microsoft.com/office/drawing/2014/main" id="{8C12D82B-FB29-4195-AE32-B4D45313C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11" y="6044135"/>
            <a:ext cx="13430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E-Learning - OC GROUP">
            <a:extLst>
              <a:ext uri="{FF2B5EF4-FFF2-40B4-BE49-F238E27FC236}">
                <a16:creationId xmlns:a16="http://schemas.microsoft.com/office/drawing/2014/main" id="{D73FD10A-4BC8-44C0-B1CF-853CEA975F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8431" y="100049"/>
            <a:ext cx="2753471" cy="101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5138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7E57A-7AFE-4670-94C5-0562374A0882}"/>
              </a:ext>
            </a:extLst>
          </p:cNvPr>
          <p:cNvSpPr>
            <a:spLocks noGrp="1"/>
          </p:cNvSpPr>
          <p:nvPr>
            <p:ph type="title"/>
          </p:nvPr>
        </p:nvSpPr>
        <p:spPr/>
        <p:txBody>
          <a:bodyPr/>
          <a:lstStyle/>
          <a:p>
            <a:r>
              <a:rPr lang="en-US" dirty="0"/>
              <a:t>Short demo with ILIAS 6</a:t>
            </a:r>
          </a:p>
        </p:txBody>
      </p:sp>
      <p:sp>
        <p:nvSpPr>
          <p:cNvPr id="3" name="Content Placeholder 2">
            <a:extLst>
              <a:ext uri="{FF2B5EF4-FFF2-40B4-BE49-F238E27FC236}">
                <a16:creationId xmlns:a16="http://schemas.microsoft.com/office/drawing/2014/main" id="{53827816-189C-4BA7-8925-FE38BCE772FC}"/>
              </a:ext>
            </a:extLst>
          </p:cNvPr>
          <p:cNvSpPr>
            <a:spLocks noGrp="1"/>
          </p:cNvSpPr>
          <p:nvPr>
            <p:ph idx="1"/>
          </p:nvPr>
        </p:nvSpPr>
        <p:spPr/>
        <p:txBody>
          <a:bodyPr/>
          <a:lstStyle/>
          <a:p>
            <a:r>
              <a:rPr lang="en-US" dirty="0">
                <a:hlinkClick r:id="rId2"/>
              </a:rPr>
              <a:t>Future Learning ILIAS 6.4</a:t>
            </a:r>
            <a:endParaRPr lang="en-US" dirty="0"/>
          </a:p>
        </p:txBody>
      </p:sp>
    </p:spTree>
    <p:extLst>
      <p:ext uri="{BB962C8B-B14F-4D97-AF65-F5344CB8AC3E}">
        <p14:creationId xmlns:p14="http://schemas.microsoft.com/office/powerpoint/2010/main" val="31902862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6E158-2662-405C-A1B1-3762DB1238C8}"/>
              </a:ext>
            </a:extLst>
          </p:cNvPr>
          <p:cNvSpPr>
            <a:spLocks noGrp="1"/>
          </p:cNvSpPr>
          <p:nvPr>
            <p:ph type="title"/>
          </p:nvPr>
        </p:nvSpPr>
        <p:spPr/>
        <p:txBody>
          <a:bodyPr/>
          <a:lstStyle/>
          <a:p>
            <a:r>
              <a:rPr lang="en-US" dirty="0"/>
              <a:t>Q&amp;A</a:t>
            </a:r>
          </a:p>
        </p:txBody>
      </p:sp>
      <p:sp>
        <p:nvSpPr>
          <p:cNvPr id="3" name="Content Placeholder 2">
            <a:extLst>
              <a:ext uri="{FF2B5EF4-FFF2-40B4-BE49-F238E27FC236}">
                <a16:creationId xmlns:a16="http://schemas.microsoft.com/office/drawing/2014/main" id="{B9E97FC5-10EF-438F-9391-C8502ACA2851}"/>
              </a:ext>
            </a:extLst>
          </p:cNvPr>
          <p:cNvSpPr>
            <a:spLocks noGrp="1"/>
          </p:cNvSpPr>
          <p:nvPr>
            <p:ph idx="1"/>
          </p:nvPr>
        </p:nvSpPr>
        <p:spPr/>
        <p:txBody>
          <a:bodyPr/>
          <a:lstStyle/>
          <a:p>
            <a:r>
              <a:rPr lang="en-US" dirty="0"/>
              <a:t>Let us know if you have any questions or remarks</a:t>
            </a:r>
          </a:p>
        </p:txBody>
      </p:sp>
    </p:spTree>
    <p:extLst>
      <p:ext uri="{BB962C8B-B14F-4D97-AF65-F5344CB8AC3E}">
        <p14:creationId xmlns:p14="http://schemas.microsoft.com/office/powerpoint/2010/main" val="38779158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6154" name="Rectangle 72">
            <a:extLst>
              <a:ext uri="{FF2B5EF4-FFF2-40B4-BE49-F238E27FC236}">
                <a16:creationId xmlns:a16="http://schemas.microsoft.com/office/drawing/2014/main" id="{6E661DB0-0F35-4E01-BD56-7D2BF5BFD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BE88E5-94C4-464C-BD6F-1EB6E06EB519}"/>
              </a:ext>
            </a:extLst>
          </p:cNvPr>
          <p:cNvSpPr>
            <a:spLocks noGrp="1"/>
          </p:cNvSpPr>
          <p:nvPr>
            <p:ph type="title"/>
          </p:nvPr>
        </p:nvSpPr>
        <p:spPr>
          <a:xfrm>
            <a:off x="1141414" y="609600"/>
            <a:ext cx="6038768" cy="1905000"/>
          </a:xfrm>
        </p:spPr>
        <p:txBody>
          <a:bodyPr>
            <a:normAutofit/>
          </a:bodyPr>
          <a:lstStyle/>
          <a:p>
            <a:r>
              <a:rPr lang="en-US" dirty="0" err="1"/>
              <a:t>PResenters</a:t>
            </a:r>
            <a:endParaRPr lang="en-US" dirty="0"/>
          </a:p>
        </p:txBody>
      </p:sp>
      <p:sp>
        <p:nvSpPr>
          <p:cNvPr id="6155" name="Rectangle 74">
            <a:extLst>
              <a:ext uri="{FF2B5EF4-FFF2-40B4-BE49-F238E27FC236}">
                <a16:creationId xmlns:a16="http://schemas.microsoft.com/office/drawing/2014/main" id="{C2CAC0E2-A334-4A65-B7FA-9BDDAD042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person, person, wearing&#10;&#10;Description automatically generated">
            <a:extLst>
              <a:ext uri="{FF2B5EF4-FFF2-40B4-BE49-F238E27FC236}">
                <a16:creationId xmlns:a16="http://schemas.microsoft.com/office/drawing/2014/main" id="{4BF1C078-4360-4AA2-BD72-42DFC2DE7DC6}"/>
              </a:ext>
            </a:extLst>
          </p:cNvPr>
          <p:cNvPicPr>
            <a:picLocks noChangeAspect="1"/>
          </p:cNvPicPr>
          <p:nvPr/>
        </p:nvPicPr>
        <p:blipFill>
          <a:blip r:embed="rId3"/>
          <a:stretch>
            <a:fillRect/>
          </a:stretch>
        </p:blipFill>
        <p:spPr>
          <a:xfrm>
            <a:off x="8019288" y="647396"/>
            <a:ext cx="3532632" cy="1466042"/>
          </a:xfrm>
          <a:prstGeom prst="rect">
            <a:avLst/>
          </a:prstGeom>
        </p:spPr>
      </p:pic>
      <p:pic>
        <p:nvPicPr>
          <p:cNvPr id="6146" name="Picture 2">
            <a:extLst>
              <a:ext uri="{FF2B5EF4-FFF2-40B4-BE49-F238E27FC236}">
                <a16:creationId xmlns:a16="http://schemas.microsoft.com/office/drawing/2014/main" id="{DCAAFE72-8330-4A2C-AFBC-ED6D7242B8A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19288" y="3080959"/>
            <a:ext cx="3532632" cy="4680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food, shirt&#10;&#10;Description automatically generated">
            <a:extLst>
              <a:ext uri="{FF2B5EF4-FFF2-40B4-BE49-F238E27FC236}">
                <a16:creationId xmlns:a16="http://schemas.microsoft.com/office/drawing/2014/main" id="{6BFFC354-97B1-4B3C-A070-6312658046DC}"/>
              </a:ext>
            </a:extLst>
          </p:cNvPr>
          <p:cNvPicPr>
            <a:picLocks noChangeAspect="1"/>
          </p:cNvPicPr>
          <p:nvPr/>
        </p:nvPicPr>
        <p:blipFill>
          <a:blip r:embed="rId5"/>
          <a:stretch>
            <a:fillRect/>
          </a:stretch>
        </p:blipFill>
        <p:spPr>
          <a:xfrm>
            <a:off x="8496131" y="4832208"/>
            <a:ext cx="2578946" cy="1831052"/>
          </a:xfrm>
          <a:prstGeom prst="rect">
            <a:avLst/>
          </a:prstGeom>
        </p:spPr>
      </p:pic>
      <p:pic>
        <p:nvPicPr>
          <p:cNvPr id="8" name="Picture 2" descr="E-Learning - OC GROUP">
            <a:extLst>
              <a:ext uri="{FF2B5EF4-FFF2-40B4-BE49-F238E27FC236}">
                <a16:creationId xmlns:a16="http://schemas.microsoft.com/office/drawing/2014/main" id="{B488F493-4497-4F49-9E72-C612524954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207" y="162009"/>
            <a:ext cx="1595188" cy="5904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3A812773-D15F-4909-8E0C-C1EC81D408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1815" y="4018343"/>
            <a:ext cx="13430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48" name="Content Placeholder 2">
            <a:extLst>
              <a:ext uri="{FF2B5EF4-FFF2-40B4-BE49-F238E27FC236}">
                <a16:creationId xmlns:a16="http://schemas.microsoft.com/office/drawing/2014/main" id="{09785129-87A7-4BA8-B44C-2E564AFDA28E}"/>
              </a:ext>
            </a:extLst>
          </p:cNvPr>
          <p:cNvGraphicFramePr>
            <a:graphicFrameLocks noGrp="1"/>
          </p:cNvGraphicFramePr>
          <p:nvPr>
            <p:ph idx="1"/>
            <p:extLst>
              <p:ext uri="{D42A27DB-BD31-4B8C-83A1-F6EECF244321}">
                <p14:modId xmlns:p14="http://schemas.microsoft.com/office/powerpoint/2010/main" val="952973830"/>
              </p:ext>
            </p:extLst>
          </p:nvPr>
        </p:nvGraphicFramePr>
        <p:xfrm>
          <a:off x="1141414" y="2666999"/>
          <a:ext cx="5920867" cy="33738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3314" name="Picture 2" descr="Dr. Göran Peter Alexander Kattenberg - Company Owner - Kattenberg Learning  Innovation Consulting | LinkedIn">
            <a:extLst>
              <a:ext uri="{FF2B5EF4-FFF2-40B4-BE49-F238E27FC236}">
                <a16:creationId xmlns:a16="http://schemas.microsoft.com/office/drawing/2014/main" id="{C210E5B6-ECD5-47BA-8BFD-7518464FC88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14575" y="5364602"/>
            <a:ext cx="828675" cy="82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9793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12294" name="Rectangle 70">
            <a:extLst>
              <a:ext uri="{FF2B5EF4-FFF2-40B4-BE49-F238E27FC236}">
                <a16:creationId xmlns:a16="http://schemas.microsoft.com/office/drawing/2014/main" id="{AB38281C-5B72-439A-95E9-9776D5051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18B5C4-7278-4F61-A1D3-95EC83DE4BE9}"/>
              </a:ext>
            </a:extLst>
          </p:cNvPr>
          <p:cNvSpPr>
            <a:spLocks noGrp="1"/>
          </p:cNvSpPr>
          <p:nvPr>
            <p:ph type="title"/>
          </p:nvPr>
        </p:nvSpPr>
        <p:spPr>
          <a:xfrm>
            <a:off x="5060373" y="609600"/>
            <a:ext cx="5987037" cy="1905000"/>
          </a:xfrm>
        </p:spPr>
        <p:txBody>
          <a:bodyPr>
            <a:normAutofit/>
          </a:bodyPr>
          <a:lstStyle/>
          <a:p>
            <a:r>
              <a:rPr lang="en-US" dirty="0"/>
              <a:t>About TRN and Future Learning</a:t>
            </a:r>
            <a:br>
              <a:rPr lang="en-US" dirty="0"/>
            </a:br>
            <a:endParaRPr lang="en-US" dirty="0"/>
          </a:p>
        </p:txBody>
      </p:sp>
      <p:sp>
        <p:nvSpPr>
          <p:cNvPr id="12295" name="Rectangle 72">
            <a:extLst>
              <a:ext uri="{FF2B5EF4-FFF2-40B4-BE49-F238E27FC236}">
                <a16:creationId xmlns:a16="http://schemas.microsoft.com/office/drawing/2014/main" id="{D3B647BC-3C43-4D85-A960-70D8607F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hlinkClick r:id="rId3"/>
            <a:extLst>
              <a:ext uri="{FF2B5EF4-FFF2-40B4-BE49-F238E27FC236}">
                <a16:creationId xmlns:a16="http://schemas.microsoft.com/office/drawing/2014/main" id="{5EF3319F-84B0-47E0-8237-CB48EFF214E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4556" y="871140"/>
            <a:ext cx="3715584" cy="4923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food, shirt&#10;&#10;Description automatically generated">
            <a:extLst>
              <a:ext uri="{FF2B5EF4-FFF2-40B4-BE49-F238E27FC236}">
                <a16:creationId xmlns:a16="http://schemas.microsoft.com/office/drawing/2014/main" id="{954EAFCF-99DD-4E87-9167-3E3FEF1E183A}"/>
              </a:ext>
            </a:extLst>
          </p:cNvPr>
          <p:cNvPicPr>
            <a:picLocks noChangeAspect="1"/>
          </p:cNvPicPr>
          <p:nvPr/>
        </p:nvPicPr>
        <p:blipFill>
          <a:blip r:embed="rId5"/>
          <a:stretch>
            <a:fillRect/>
          </a:stretch>
        </p:blipFill>
        <p:spPr>
          <a:xfrm>
            <a:off x="1264590" y="3703404"/>
            <a:ext cx="1996107" cy="1417236"/>
          </a:xfrm>
          <a:prstGeom prst="rect">
            <a:avLst/>
          </a:prstGeom>
        </p:spPr>
      </p:pic>
      <p:pic>
        <p:nvPicPr>
          <p:cNvPr id="12290" name="Picture 2">
            <a:extLst>
              <a:ext uri="{FF2B5EF4-FFF2-40B4-BE49-F238E27FC236}">
                <a16:creationId xmlns:a16="http://schemas.microsoft.com/office/drawing/2014/main" id="{B8A3C861-3E85-4C7D-9874-02FEB51FCE8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04850" y="1887034"/>
            <a:ext cx="3715583" cy="15419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582811C-7265-46E6-A503-E37A14532009}"/>
              </a:ext>
            </a:extLst>
          </p:cNvPr>
          <p:cNvSpPr>
            <a:spLocks noGrp="1"/>
          </p:cNvSpPr>
          <p:nvPr>
            <p:ph idx="1"/>
          </p:nvPr>
        </p:nvSpPr>
        <p:spPr>
          <a:xfrm>
            <a:off x="5060373" y="2194561"/>
            <a:ext cx="6795022" cy="4433018"/>
          </a:xfrm>
        </p:spPr>
        <p:txBody>
          <a:bodyPr>
            <a:normAutofit/>
          </a:bodyPr>
          <a:lstStyle/>
          <a:p>
            <a:pPr>
              <a:lnSpc>
                <a:spcPct val="90000"/>
              </a:lnSpc>
            </a:pPr>
            <a:endParaRPr lang="en-US" sz="1000" dirty="0">
              <a:highlight>
                <a:srgbClr val="FFFF00"/>
              </a:highlight>
            </a:endParaRPr>
          </a:p>
          <a:p>
            <a:pPr>
              <a:lnSpc>
                <a:spcPct val="90000"/>
              </a:lnSpc>
            </a:pPr>
            <a:r>
              <a:rPr lang="en-US" sz="1000" dirty="0"/>
              <a:t>U.S. Law Enforcement is in a major transitionary period due to many factors of political, wrongful arrest procedures by some police officers, inaccurate media coverage, and general societal issues</a:t>
            </a:r>
          </a:p>
          <a:p>
            <a:pPr>
              <a:lnSpc>
                <a:spcPct val="90000"/>
              </a:lnSpc>
            </a:pPr>
            <a:r>
              <a:rPr lang="en-US" sz="1000" dirty="0"/>
              <a:t>Via its law enforcement site (</a:t>
            </a:r>
            <a:r>
              <a:rPr lang="en-US" sz="1000" dirty="0">
                <a:hlinkClick r:id="rId3"/>
              </a:rPr>
              <a:t>www.policecommunity.com</a:t>
            </a:r>
            <a:r>
              <a:rPr lang="en-US" sz="1000" dirty="0"/>
              <a:t>) , TRN serves or has served over 40,000 law enforcement officers in academies, major city agencies, state agencies and military agencies. </a:t>
            </a:r>
          </a:p>
          <a:p>
            <a:pPr>
              <a:lnSpc>
                <a:spcPct val="90000"/>
              </a:lnSpc>
            </a:pPr>
            <a:r>
              <a:rPr lang="en-US" sz="1000" dirty="0"/>
              <a:t>while initially slow in adoption, online training for law enforcement is gaining more momentum with the profession, traditionally very slow to change</a:t>
            </a:r>
          </a:p>
          <a:p>
            <a:pPr>
              <a:lnSpc>
                <a:spcPct val="90000"/>
              </a:lnSpc>
            </a:pPr>
            <a:r>
              <a:rPr lang="en-US" sz="1000" dirty="0"/>
              <a:t>TRN provides its e-training curriculum via all platforms to include desktop, mobile device terminals (MDT’s), laptops and Apple-Android smartphones and tablets. </a:t>
            </a:r>
          </a:p>
          <a:p>
            <a:pPr>
              <a:lnSpc>
                <a:spcPct val="90000"/>
              </a:lnSpc>
            </a:pPr>
            <a:r>
              <a:rPr lang="en-US" sz="1000" dirty="0"/>
              <a:t>TRN is planning on migrating its Ilias-LMS from 4.0 to 6.1 over the next 6- months</a:t>
            </a:r>
          </a:p>
          <a:p>
            <a:pPr>
              <a:lnSpc>
                <a:spcPct val="90000"/>
              </a:lnSpc>
            </a:pPr>
            <a:r>
              <a:rPr lang="en-US" sz="1000" dirty="0"/>
              <a:t>TRN has consulted with Future Learning for various levels of assistance on Ilias 6.0+</a:t>
            </a:r>
          </a:p>
          <a:p>
            <a:pPr>
              <a:lnSpc>
                <a:spcPct val="90000"/>
              </a:lnSpc>
            </a:pPr>
            <a:r>
              <a:rPr lang="en-US" sz="1000" dirty="0"/>
              <a:t>TRN is working with FL on both a requirement for a REST/SOAP API capability to provide via Ilias 6.0+ Online Testing for Academies</a:t>
            </a:r>
          </a:p>
          <a:p>
            <a:pPr>
              <a:lnSpc>
                <a:spcPct val="90000"/>
              </a:lnSpc>
            </a:pPr>
            <a:r>
              <a:rPr lang="en-US" sz="1000" dirty="0"/>
              <a:t>TRN constantly strives to push the boundaries of media innovative course design using rich media,  education as well as “training” to upgrade the knowledge of its user base</a:t>
            </a:r>
          </a:p>
          <a:p>
            <a:pPr>
              <a:lnSpc>
                <a:spcPct val="90000"/>
              </a:lnSpc>
            </a:pPr>
            <a:r>
              <a:rPr lang="en-US" sz="1000" dirty="0"/>
              <a:t>Various “brief” examples of TRN’s e-Training which can be generic or highly localized/customized to each police agency as required:</a:t>
            </a:r>
          </a:p>
          <a:p>
            <a:pPr lvl="1">
              <a:lnSpc>
                <a:spcPct val="90000"/>
              </a:lnSpc>
            </a:pPr>
            <a:r>
              <a:rPr lang="en-US" sz="800" dirty="0"/>
              <a:t>Demo of Miami Police Department’s “High Risk Felony Stops” </a:t>
            </a:r>
            <a:r>
              <a:rPr lang="en-US" sz="800" dirty="0">
                <a:hlinkClick r:id="rId7"/>
              </a:rPr>
              <a:t>policy course</a:t>
            </a:r>
            <a:endParaRPr lang="en-US" sz="800" dirty="0"/>
          </a:p>
          <a:p>
            <a:pPr lvl="1">
              <a:lnSpc>
                <a:spcPct val="90000"/>
              </a:lnSpc>
            </a:pPr>
            <a:r>
              <a:rPr lang="en-US" sz="800" dirty="0"/>
              <a:t>Bias-Free </a:t>
            </a:r>
            <a:r>
              <a:rPr lang="en-US" sz="800" dirty="0">
                <a:hlinkClick r:id="rId8"/>
              </a:rPr>
              <a:t>Training</a:t>
            </a:r>
            <a:endParaRPr lang="en-US" sz="800" dirty="0"/>
          </a:p>
          <a:p>
            <a:pPr lvl="1">
              <a:lnSpc>
                <a:spcPct val="90000"/>
              </a:lnSpc>
            </a:pPr>
            <a:r>
              <a:rPr lang="en-US" sz="800" dirty="0"/>
              <a:t>COVID-19 </a:t>
            </a:r>
            <a:r>
              <a:rPr lang="en-US" sz="800" dirty="0">
                <a:hlinkClick r:id="rId9"/>
              </a:rPr>
              <a:t>Overview for First Responders</a:t>
            </a:r>
            <a:endParaRPr lang="en-US" sz="800" dirty="0"/>
          </a:p>
          <a:p>
            <a:pPr lvl="1">
              <a:lnSpc>
                <a:spcPct val="90000"/>
              </a:lnSpc>
            </a:pPr>
            <a:r>
              <a:rPr lang="en-US" sz="800" dirty="0"/>
              <a:t>Proper Use of</a:t>
            </a:r>
            <a:r>
              <a:rPr lang="en-US" sz="800" dirty="0">
                <a:hlinkClick r:id="rId9"/>
              </a:rPr>
              <a:t> </a:t>
            </a:r>
            <a:r>
              <a:rPr lang="en-US" sz="800" dirty="0">
                <a:hlinkClick r:id="rId10"/>
              </a:rPr>
              <a:t>Social Networking</a:t>
            </a:r>
            <a:endParaRPr lang="en-US" sz="800" dirty="0"/>
          </a:p>
          <a:p>
            <a:pPr>
              <a:lnSpc>
                <a:spcPct val="90000"/>
              </a:lnSpc>
            </a:pPr>
            <a:endParaRPr lang="en-US" sz="1000" dirty="0"/>
          </a:p>
        </p:txBody>
      </p:sp>
      <p:pic>
        <p:nvPicPr>
          <p:cNvPr id="9" name="Picture 2">
            <a:extLst>
              <a:ext uri="{FF2B5EF4-FFF2-40B4-BE49-F238E27FC236}">
                <a16:creationId xmlns:a16="http://schemas.microsoft.com/office/drawing/2014/main" id="{4C1D33C3-4B8E-4050-B0AB-F2F96E2353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91130" y="5531376"/>
            <a:ext cx="13430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6256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1C69D-4DF2-4D0E-9C93-634CA70C5F2F}"/>
              </a:ext>
            </a:extLst>
          </p:cNvPr>
          <p:cNvSpPr>
            <a:spLocks noGrp="1"/>
          </p:cNvSpPr>
          <p:nvPr>
            <p:ph type="title"/>
          </p:nvPr>
        </p:nvSpPr>
        <p:spPr>
          <a:xfrm>
            <a:off x="643192" y="609600"/>
            <a:ext cx="3643674" cy="1905000"/>
          </a:xfrm>
        </p:spPr>
        <p:txBody>
          <a:bodyPr>
            <a:normAutofit/>
          </a:bodyPr>
          <a:lstStyle/>
          <a:p>
            <a:r>
              <a:rPr lang="en-US" sz="2800"/>
              <a:t>Video in teaching</a:t>
            </a:r>
          </a:p>
        </p:txBody>
      </p:sp>
      <p:sp>
        <p:nvSpPr>
          <p:cNvPr id="3" name="Content Placeholder 2">
            <a:extLst>
              <a:ext uri="{FF2B5EF4-FFF2-40B4-BE49-F238E27FC236}">
                <a16:creationId xmlns:a16="http://schemas.microsoft.com/office/drawing/2014/main" id="{D173DD01-8D4A-4934-9D57-4ED3DB879469}"/>
              </a:ext>
            </a:extLst>
          </p:cNvPr>
          <p:cNvSpPr>
            <a:spLocks noGrp="1"/>
          </p:cNvSpPr>
          <p:nvPr>
            <p:ph idx="1"/>
          </p:nvPr>
        </p:nvSpPr>
        <p:spPr>
          <a:xfrm>
            <a:off x="643192" y="2238233"/>
            <a:ext cx="3643674" cy="3645042"/>
          </a:xfrm>
        </p:spPr>
        <p:txBody>
          <a:bodyPr>
            <a:normAutofit/>
          </a:bodyPr>
          <a:lstStyle/>
          <a:p>
            <a:r>
              <a:rPr lang="en-US" sz="1800" dirty="0"/>
              <a:t>Video and film and other multimedia elements such as graphics, animation and sound effects have been used in teaching, training and education for many years. </a:t>
            </a:r>
          </a:p>
          <a:p>
            <a:r>
              <a:rPr lang="en-US" sz="1800" dirty="0"/>
              <a:t>During WWII video training was already used for distance learning</a:t>
            </a:r>
          </a:p>
        </p:txBody>
      </p:sp>
      <p:pic>
        <p:nvPicPr>
          <p:cNvPr id="2050" name="Picture 2" descr="The 4 Biggest Myths Of Video Learning - eLearning Industry">
            <a:extLst>
              <a:ext uri="{FF2B5EF4-FFF2-40B4-BE49-F238E27FC236}">
                <a16:creationId xmlns:a16="http://schemas.microsoft.com/office/drawing/2014/main" id="{2BC4AED7-54E6-4CF0-B8DD-1499AD3265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24" r="6866" b="-2"/>
          <a:stretch/>
        </p:blipFill>
        <p:spPr bwMode="auto">
          <a:xfrm>
            <a:off x="4630994" y="645106"/>
            <a:ext cx="6916633"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pic>
        <p:nvPicPr>
          <p:cNvPr id="5122" name="Picture 2" descr="E-Learning - OC GROUP">
            <a:extLst>
              <a:ext uri="{FF2B5EF4-FFF2-40B4-BE49-F238E27FC236}">
                <a16:creationId xmlns:a16="http://schemas.microsoft.com/office/drawing/2014/main" id="{558DC61F-CAA2-4257-9F1A-276FF39C73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494" y="178264"/>
            <a:ext cx="1595188" cy="5904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food, shirt&#10;&#10;Description automatically generated">
            <a:extLst>
              <a:ext uri="{FF2B5EF4-FFF2-40B4-BE49-F238E27FC236}">
                <a16:creationId xmlns:a16="http://schemas.microsoft.com/office/drawing/2014/main" id="{14E87393-3143-4205-A452-40ADF6F9CE6A}"/>
              </a:ext>
            </a:extLst>
          </p:cNvPr>
          <p:cNvPicPr>
            <a:picLocks noChangeAspect="1"/>
          </p:cNvPicPr>
          <p:nvPr/>
        </p:nvPicPr>
        <p:blipFill>
          <a:blip r:embed="rId5"/>
          <a:stretch>
            <a:fillRect/>
          </a:stretch>
        </p:blipFill>
        <p:spPr>
          <a:xfrm>
            <a:off x="10511691" y="5883275"/>
            <a:ext cx="1397633" cy="991170"/>
          </a:xfrm>
          <a:prstGeom prst="rect">
            <a:avLst/>
          </a:prstGeom>
        </p:spPr>
      </p:pic>
      <p:pic>
        <p:nvPicPr>
          <p:cNvPr id="7" name="Picture 2">
            <a:extLst>
              <a:ext uri="{FF2B5EF4-FFF2-40B4-BE49-F238E27FC236}">
                <a16:creationId xmlns:a16="http://schemas.microsoft.com/office/drawing/2014/main" id="{C1DBF39B-2A08-4686-AA1B-AC51F4FB63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811" y="6044135"/>
            <a:ext cx="13430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9169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3074" name="Picture 2" descr="Conference: Licensing in the new audiovisual media context - Press">
            <a:extLst>
              <a:ext uri="{FF2B5EF4-FFF2-40B4-BE49-F238E27FC236}">
                <a16:creationId xmlns:a16="http://schemas.microsoft.com/office/drawing/2014/main" id="{C8C3682C-1292-4D54-81EC-1446A5BD2084}"/>
              </a:ext>
            </a:extLst>
          </p:cNvPr>
          <p:cNvPicPr>
            <a:picLocks noChangeAspect="1" noChangeArrowheads="1"/>
          </p:cNvPicPr>
          <p:nvPr/>
        </p:nvPicPr>
        <p:blipFill rotWithShape="1">
          <a:blip r:embed="rId3">
            <a:alphaModFix amt="15000"/>
            <a:extLst>
              <a:ext uri="{28A0092B-C50C-407E-A947-70E740481C1C}">
                <a14:useLocalDpi xmlns:a14="http://schemas.microsoft.com/office/drawing/2010/main" val="0"/>
              </a:ext>
            </a:extLst>
          </a:blip>
          <a:srcRect l="2575" r="853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971DEBA-BA8A-43B7-A1E7-1D25242614FC}"/>
              </a:ext>
            </a:extLst>
          </p:cNvPr>
          <p:cNvSpPr>
            <a:spLocks noGrp="1"/>
          </p:cNvSpPr>
          <p:nvPr>
            <p:ph type="title"/>
          </p:nvPr>
        </p:nvSpPr>
        <p:spPr>
          <a:xfrm>
            <a:off x="1141413" y="609600"/>
            <a:ext cx="9905998" cy="1905000"/>
          </a:xfrm>
        </p:spPr>
        <p:txBody>
          <a:bodyPr>
            <a:normAutofit/>
          </a:bodyPr>
          <a:lstStyle/>
          <a:p>
            <a:r>
              <a:rPr lang="en-US"/>
              <a:t>The value of audiovisual information</a:t>
            </a:r>
          </a:p>
        </p:txBody>
      </p:sp>
      <p:sp>
        <p:nvSpPr>
          <p:cNvPr id="3" name="Content Placeholder 2">
            <a:extLst>
              <a:ext uri="{FF2B5EF4-FFF2-40B4-BE49-F238E27FC236}">
                <a16:creationId xmlns:a16="http://schemas.microsoft.com/office/drawing/2014/main" id="{59F03494-9B9D-4D34-A331-0F43CC215E3E}"/>
              </a:ext>
            </a:extLst>
          </p:cNvPr>
          <p:cNvSpPr>
            <a:spLocks noGrp="1"/>
          </p:cNvSpPr>
          <p:nvPr>
            <p:ph idx="1"/>
          </p:nvPr>
        </p:nvSpPr>
        <p:spPr>
          <a:xfrm>
            <a:off x="1141413" y="3124190"/>
            <a:ext cx="9905998" cy="2667010"/>
          </a:xfrm>
        </p:spPr>
        <p:txBody>
          <a:bodyPr>
            <a:normAutofit lnSpcReduction="10000"/>
          </a:bodyPr>
          <a:lstStyle/>
          <a:p>
            <a:endParaRPr lang="en-US" dirty="0"/>
          </a:p>
          <a:p>
            <a:endParaRPr lang="en-US" dirty="0"/>
          </a:p>
          <a:p>
            <a:endParaRPr lang="en-US" dirty="0"/>
          </a:p>
          <a:p>
            <a:r>
              <a:rPr lang="en-US" dirty="0"/>
              <a:t>Video is one of the most important factors in proliferating online learning. </a:t>
            </a:r>
          </a:p>
          <a:p>
            <a:r>
              <a:rPr lang="en-US" dirty="0"/>
              <a:t>It is very clear that conveying the learning objective is much more complex than simply reading books tagged to explanations and answering test questions in today’s virtual world. </a:t>
            </a:r>
          </a:p>
        </p:txBody>
      </p:sp>
      <p:pic>
        <p:nvPicPr>
          <p:cNvPr id="6" name="Picture 2" descr="E-Learning - OC GROUP">
            <a:extLst>
              <a:ext uri="{FF2B5EF4-FFF2-40B4-BE49-F238E27FC236}">
                <a16:creationId xmlns:a16="http://schemas.microsoft.com/office/drawing/2014/main" id="{A0642DC2-2C66-4A13-8ED6-94AA9F205B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2486" y="269892"/>
            <a:ext cx="2444651" cy="9048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food, shirt&#10;&#10;Description automatically generated">
            <a:extLst>
              <a:ext uri="{FF2B5EF4-FFF2-40B4-BE49-F238E27FC236}">
                <a16:creationId xmlns:a16="http://schemas.microsoft.com/office/drawing/2014/main" id="{F1535ECF-195B-4573-9988-E21BA1D3D626}"/>
              </a:ext>
            </a:extLst>
          </p:cNvPr>
          <p:cNvPicPr>
            <a:picLocks noChangeAspect="1"/>
          </p:cNvPicPr>
          <p:nvPr/>
        </p:nvPicPr>
        <p:blipFill>
          <a:blip r:embed="rId5"/>
          <a:stretch>
            <a:fillRect/>
          </a:stretch>
        </p:blipFill>
        <p:spPr>
          <a:xfrm>
            <a:off x="10115723" y="5602463"/>
            <a:ext cx="1793602" cy="1271982"/>
          </a:xfrm>
          <a:prstGeom prst="rect">
            <a:avLst/>
          </a:prstGeom>
        </p:spPr>
      </p:pic>
      <p:pic>
        <p:nvPicPr>
          <p:cNvPr id="10" name="Picture 2">
            <a:extLst>
              <a:ext uri="{FF2B5EF4-FFF2-40B4-BE49-F238E27FC236}">
                <a16:creationId xmlns:a16="http://schemas.microsoft.com/office/drawing/2014/main" id="{09185039-57C0-47EE-84C6-0FE0E05152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811" y="6044135"/>
            <a:ext cx="13430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816E41AE-8AB2-401F-B204-077A146AE827}"/>
              </a:ext>
            </a:extLst>
          </p:cNvPr>
          <p:cNvPicPr>
            <a:picLocks noChangeAspect="1"/>
          </p:cNvPicPr>
          <p:nvPr/>
        </p:nvPicPr>
        <p:blipFill>
          <a:blip r:embed="rId7"/>
          <a:stretch>
            <a:fillRect/>
          </a:stretch>
        </p:blipFill>
        <p:spPr>
          <a:xfrm>
            <a:off x="3108864" y="1973125"/>
            <a:ext cx="4953759" cy="2302130"/>
          </a:xfrm>
          <a:prstGeom prst="rect">
            <a:avLst/>
          </a:prstGeom>
        </p:spPr>
      </p:pic>
    </p:spTree>
    <p:extLst>
      <p:ext uri="{BB962C8B-B14F-4D97-AF65-F5344CB8AC3E}">
        <p14:creationId xmlns:p14="http://schemas.microsoft.com/office/powerpoint/2010/main" val="33447952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4E6CF-ABF6-4455-9002-941A8CB5B50D}"/>
              </a:ext>
            </a:extLst>
          </p:cNvPr>
          <p:cNvSpPr>
            <a:spLocks noGrp="1"/>
          </p:cNvSpPr>
          <p:nvPr>
            <p:ph type="title"/>
          </p:nvPr>
        </p:nvSpPr>
        <p:spPr>
          <a:xfrm>
            <a:off x="643192" y="609600"/>
            <a:ext cx="3643674" cy="1905000"/>
          </a:xfrm>
        </p:spPr>
        <p:txBody>
          <a:bodyPr>
            <a:normAutofit/>
          </a:bodyPr>
          <a:lstStyle/>
          <a:p>
            <a:r>
              <a:rPr lang="en-US" sz="2800"/>
              <a:t>Personalized learning</a:t>
            </a:r>
          </a:p>
        </p:txBody>
      </p:sp>
      <p:sp>
        <p:nvSpPr>
          <p:cNvPr id="3" name="Content Placeholder 2">
            <a:extLst>
              <a:ext uri="{FF2B5EF4-FFF2-40B4-BE49-F238E27FC236}">
                <a16:creationId xmlns:a16="http://schemas.microsoft.com/office/drawing/2014/main" id="{74139FD9-2088-4A91-BE95-577A03A72DDB}"/>
              </a:ext>
            </a:extLst>
          </p:cNvPr>
          <p:cNvSpPr>
            <a:spLocks noGrp="1"/>
          </p:cNvSpPr>
          <p:nvPr>
            <p:ph idx="1"/>
          </p:nvPr>
        </p:nvSpPr>
        <p:spPr>
          <a:xfrm>
            <a:off x="643192" y="2666999"/>
            <a:ext cx="3643674" cy="3216276"/>
          </a:xfrm>
        </p:spPr>
        <p:txBody>
          <a:bodyPr anchor="t">
            <a:normAutofit/>
          </a:bodyPr>
          <a:lstStyle/>
          <a:p>
            <a:r>
              <a:rPr lang="en-US" sz="1800" dirty="0"/>
              <a:t>Individuals all learn differently. Some by viewing, some by listening and reading and some using all methods. </a:t>
            </a:r>
          </a:p>
          <a:p>
            <a:r>
              <a:rPr lang="en-US" sz="1800" dirty="0"/>
              <a:t>Bluntly stated, one size DOES NOT FIT ALL PEOPLE. </a:t>
            </a:r>
          </a:p>
          <a:p>
            <a:r>
              <a:rPr lang="en-US" sz="1800" dirty="0"/>
              <a:t>Video and film have added a new and wider dimension of processing of textual information. </a:t>
            </a:r>
          </a:p>
        </p:txBody>
      </p:sp>
      <p:pic>
        <p:nvPicPr>
          <p:cNvPr id="4098" name="Picture 2" descr="Adaptive Learning vs Personalized Learning | eLearning Mind">
            <a:extLst>
              <a:ext uri="{FF2B5EF4-FFF2-40B4-BE49-F238E27FC236}">
                <a16:creationId xmlns:a16="http://schemas.microsoft.com/office/drawing/2014/main" id="{D6E5EB75-FAF1-49ED-BB2D-D3E9CD6718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920" b="2"/>
          <a:stretch/>
        </p:blipFill>
        <p:spPr bwMode="auto">
          <a:xfrm>
            <a:off x="4630994" y="645106"/>
            <a:ext cx="6916633"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pic>
        <p:nvPicPr>
          <p:cNvPr id="7" name="Picture 2" descr="E-Learning - OC GROUP">
            <a:extLst>
              <a:ext uri="{FF2B5EF4-FFF2-40B4-BE49-F238E27FC236}">
                <a16:creationId xmlns:a16="http://schemas.microsoft.com/office/drawing/2014/main" id="{CD416DC9-4964-4C84-AF85-824A4D614D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672" y="161999"/>
            <a:ext cx="1595188" cy="5904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food, shirt&#10;&#10;Description automatically generated">
            <a:extLst>
              <a:ext uri="{FF2B5EF4-FFF2-40B4-BE49-F238E27FC236}">
                <a16:creationId xmlns:a16="http://schemas.microsoft.com/office/drawing/2014/main" id="{10207F68-91D1-467A-BCC2-E59A1C059557}"/>
              </a:ext>
            </a:extLst>
          </p:cNvPr>
          <p:cNvPicPr>
            <a:picLocks noChangeAspect="1"/>
          </p:cNvPicPr>
          <p:nvPr/>
        </p:nvPicPr>
        <p:blipFill>
          <a:blip r:embed="rId5"/>
          <a:stretch>
            <a:fillRect/>
          </a:stretch>
        </p:blipFill>
        <p:spPr>
          <a:xfrm>
            <a:off x="10115723" y="5602463"/>
            <a:ext cx="1793602" cy="1271982"/>
          </a:xfrm>
          <a:prstGeom prst="rect">
            <a:avLst/>
          </a:prstGeom>
        </p:spPr>
      </p:pic>
      <p:pic>
        <p:nvPicPr>
          <p:cNvPr id="10" name="Picture 2">
            <a:extLst>
              <a:ext uri="{FF2B5EF4-FFF2-40B4-BE49-F238E27FC236}">
                <a16:creationId xmlns:a16="http://schemas.microsoft.com/office/drawing/2014/main" id="{29278A18-8693-44F3-A5AE-351293A507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811" y="6044135"/>
            <a:ext cx="13430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2722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99865-740C-45DE-B30B-F30002F650EE}"/>
              </a:ext>
            </a:extLst>
          </p:cNvPr>
          <p:cNvSpPr>
            <a:spLocks noGrp="1"/>
          </p:cNvSpPr>
          <p:nvPr>
            <p:ph type="title"/>
          </p:nvPr>
        </p:nvSpPr>
        <p:spPr>
          <a:xfrm>
            <a:off x="6420465" y="609600"/>
            <a:ext cx="5122606" cy="1905000"/>
          </a:xfrm>
        </p:spPr>
        <p:txBody>
          <a:bodyPr>
            <a:normAutofit/>
          </a:bodyPr>
          <a:lstStyle/>
          <a:p>
            <a:r>
              <a:rPr lang="en-US"/>
              <a:t>Whole brain functioning</a:t>
            </a:r>
          </a:p>
        </p:txBody>
      </p:sp>
      <p:sp>
        <p:nvSpPr>
          <p:cNvPr id="3" name="Content Placeholder 2">
            <a:extLst>
              <a:ext uri="{FF2B5EF4-FFF2-40B4-BE49-F238E27FC236}">
                <a16:creationId xmlns:a16="http://schemas.microsoft.com/office/drawing/2014/main" id="{C8ECAC07-7154-484C-8007-B7BD10332594}"/>
              </a:ext>
            </a:extLst>
          </p:cNvPr>
          <p:cNvSpPr>
            <a:spLocks noGrp="1"/>
          </p:cNvSpPr>
          <p:nvPr>
            <p:ph idx="1"/>
          </p:nvPr>
        </p:nvSpPr>
        <p:spPr>
          <a:xfrm>
            <a:off x="6420465" y="2666999"/>
            <a:ext cx="5122606" cy="3216276"/>
          </a:xfrm>
        </p:spPr>
        <p:txBody>
          <a:bodyPr anchor="t">
            <a:normAutofit/>
          </a:bodyPr>
          <a:lstStyle/>
          <a:p>
            <a:r>
              <a:rPr lang="en-US" dirty="0"/>
              <a:t>To learn and remember what one learns it is critically important to have the options to process information by the whole brain for optimal functioning and memory retention and recall when it is required and needed. </a:t>
            </a:r>
          </a:p>
          <a:p>
            <a:r>
              <a:rPr lang="en-US" dirty="0"/>
              <a:t>Even more critical for professional law enforcement when called upon to make decisions in milliseconds. </a:t>
            </a:r>
          </a:p>
        </p:txBody>
      </p:sp>
      <p:pic>
        <p:nvPicPr>
          <p:cNvPr id="8194" name="Picture 2" descr="The Triune Brain formations ">
            <a:extLst>
              <a:ext uri="{FF2B5EF4-FFF2-40B4-BE49-F238E27FC236}">
                <a16:creationId xmlns:a16="http://schemas.microsoft.com/office/drawing/2014/main" id="{8FF42207-7D5F-4E08-8369-61E0CA6AB5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23"/>
          <a:stretch/>
        </p:blipFill>
        <p:spPr bwMode="auto">
          <a:xfrm>
            <a:off x="1212529" y="645106"/>
            <a:ext cx="4312953"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pic>
        <p:nvPicPr>
          <p:cNvPr id="13" name="Picture 2" descr="E-Learning - OC GROUP">
            <a:extLst>
              <a:ext uri="{FF2B5EF4-FFF2-40B4-BE49-F238E27FC236}">
                <a16:creationId xmlns:a16="http://schemas.microsoft.com/office/drawing/2014/main" id="{576F6376-3D67-470E-9EC3-F4F4657BC6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25" y="136764"/>
            <a:ext cx="1595188" cy="5904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food, shirt&#10;&#10;Description automatically generated">
            <a:extLst>
              <a:ext uri="{FF2B5EF4-FFF2-40B4-BE49-F238E27FC236}">
                <a16:creationId xmlns:a16="http://schemas.microsoft.com/office/drawing/2014/main" id="{9B4919E3-62FE-4D51-A412-C2AA6A030B71}"/>
              </a:ext>
            </a:extLst>
          </p:cNvPr>
          <p:cNvPicPr>
            <a:picLocks noChangeAspect="1"/>
          </p:cNvPicPr>
          <p:nvPr/>
        </p:nvPicPr>
        <p:blipFill>
          <a:blip r:embed="rId5"/>
          <a:stretch>
            <a:fillRect/>
          </a:stretch>
        </p:blipFill>
        <p:spPr>
          <a:xfrm>
            <a:off x="10115723" y="5602463"/>
            <a:ext cx="1793602" cy="1271982"/>
          </a:xfrm>
          <a:prstGeom prst="rect">
            <a:avLst/>
          </a:prstGeom>
        </p:spPr>
      </p:pic>
      <p:pic>
        <p:nvPicPr>
          <p:cNvPr id="14" name="Picture 2">
            <a:extLst>
              <a:ext uri="{FF2B5EF4-FFF2-40B4-BE49-F238E27FC236}">
                <a16:creationId xmlns:a16="http://schemas.microsoft.com/office/drawing/2014/main" id="{421ADD3D-77AB-4654-AE56-895DE5A766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811" y="6044135"/>
            <a:ext cx="13430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1811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329A-0A1A-425C-A5B2-DA7D8A88BE49}"/>
              </a:ext>
            </a:extLst>
          </p:cNvPr>
          <p:cNvSpPr>
            <a:spLocks noGrp="1"/>
          </p:cNvSpPr>
          <p:nvPr>
            <p:ph type="title"/>
          </p:nvPr>
        </p:nvSpPr>
        <p:spPr>
          <a:xfrm>
            <a:off x="1141414" y="609600"/>
            <a:ext cx="6038768" cy="1905000"/>
          </a:xfrm>
        </p:spPr>
        <p:txBody>
          <a:bodyPr>
            <a:normAutofit/>
          </a:bodyPr>
          <a:lstStyle/>
          <a:p>
            <a:r>
              <a:rPr lang="en-US" dirty="0"/>
              <a:t>Advantages of video in teaching</a:t>
            </a:r>
          </a:p>
        </p:txBody>
      </p:sp>
      <p:sp>
        <p:nvSpPr>
          <p:cNvPr id="3" name="Content Placeholder 2">
            <a:extLst>
              <a:ext uri="{FF2B5EF4-FFF2-40B4-BE49-F238E27FC236}">
                <a16:creationId xmlns:a16="http://schemas.microsoft.com/office/drawing/2014/main" id="{E1A45AA8-93C6-4A24-AF25-D20688FF135D}"/>
              </a:ext>
            </a:extLst>
          </p:cNvPr>
          <p:cNvSpPr>
            <a:spLocks noGrp="1"/>
          </p:cNvSpPr>
          <p:nvPr>
            <p:ph idx="1"/>
          </p:nvPr>
        </p:nvSpPr>
        <p:spPr>
          <a:xfrm>
            <a:off x="1141414" y="2666999"/>
            <a:ext cx="5920867" cy="3373879"/>
          </a:xfrm>
        </p:spPr>
        <p:txBody>
          <a:bodyPr>
            <a:normAutofit/>
          </a:bodyPr>
          <a:lstStyle/>
          <a:p>
            <a:r>
              <a:rPr lang="en-US" dirty="0"/>
              <a:t>Video learning can be both passive. multidimensional and interactive</a:t>
            </a:r>
          </a:p>
          <a:p>
            <a:r>
              <a:rPr lang="en-US" dirty="0"/>
              <a:t>It is highly flexible in its usage. </a:t>
            </a:r>
          </a:p>
          <a:p>
            <a:r>
              <a:rPr lang="en-US" dirty="0"/>
              <a:t>From lecture capture, to user generated content or dedicated created material</a:t>
            </a:r>
          </a:p>
          <a:p>
            <a:r>
              <a:rPr lang="en-US" dirty="0"/>
              <a:t>adding information and providing ongoing and final assessment tests. </a:t>
            </a:r>
          </a:p>
        </p:txBody>
      </p:sp>
      <p:sp>
        <p:nvSpPr>
          <p:cNvPr id="27" name="Rectangle 26">
            <a:extLst>
              <a:ext uri="{FF2B5EF4-FFF2-40B4-BE49-F238E27FC236}">
                <a16:creationId xmlns:a16="http://schemas.microsoft.com/office/drawing/2014/main" id="{C2CAC0E2-A334-4A65-B7FA-9BDDAD042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food, shirt&#10;&#10;Description automatically generated">
            <a:extLst>
              <a:ext uri="{FF2B5EF4-FFF2-40B4-BE49-F238E27FC236}">
                <a16:creationId xmlns:a16="http://schemas.microsoft.com/office/drawing/2014/main" id="{858E3886-753B-46F9-A8BC-9BC7C615854E}"/>
              </a:ext>
            </a:extLst>
          </p:cNvPr>
          <p:cNvPicPr>
            <a:picLocks noChangeAspect="1"/>
          </p:cNvPicPr>
          <p:nvPr/>
        </p:nvPicPr>
        <p:blipFill>
          <a:blip r:embed="rId3"/>
          <a:stretch>
            <a:fillRect/>
          </a:stretch>
        </p:blipFill>
        <p:spPr>
          <a:xfrm>
            <a:off x="8019288" y="760813"/>
            <a:ext cx="3532632" cy="2508168"/>
          </a:xfrm>
          <a:prstGeom prst="rect">
            <a:avLst/>
          </a:prstGeom>
        </p:spPr>
      </p:pic>
      <p:pic>
        <p:nvPicPr>
          <p:cNvPr id="22" name="Picture 21">
            <a:hlinkClick r:id="rId4"/>
            <a:extLst>
              <a:ext uri="{FF2B5EF4-FFF2-40B4-BE49-F238E27FC236}">
                <a16:creationId xmlns:a16="http://schemas.microsoft.com/office/drawing/2014/main" id="{4685AC3D-D090-4D4E-ABBE-8C62D8B70F61}"/>
              </a:ext>
            </a:extLst>
          </p:cNvPr>
          <p:cNvPicPr>
            <a:picLocks noChangeAspect="1"/>
          </p:cNvPicPr>
          <p:nvPr/>
        </p:nvPicPr>
        <p:blipFill>
          <a:blip r:embed="rId5"/>
          <a:stretch>
            <a:fillRect/>
          </a:stretch>
        </p:blipFill>
        <p:spPr>
          <a:xfrm>
            <a:off x="8019288" y="3589020"/>
            <a:ext cx="3532632" cy="2358031"/>
          </a:xfrm>
          <a:prstGeom prst="rect">
            <a:avLst/>
          </a:prstGeom>
        </p:spPr>
      </p:pic>
      <p:pic>
        <p:nvPicPr>
          <p:cNvPr id="6" name="Picture 2" descr="E-Learning - OC GROUP">
            <a:extLst>
              <a:ext uri="{FF2B5EF4-FFF2-40B4-BE49-F238E27FC236}">
                <a16:creationId xmlns:a16="http://schemas.microsoft.com/office/drawing/2014/main" id="{E6428873-02F6-4F8B-AA5C-4A455A615B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532" y="143145"/>
            <a:ext cx="1595188" cy="5904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8012920C-8B8A-4673-BE04-C33E1F3D22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811" y="6044135"/>
            <a:ext cx="13430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85529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E661DB0-0F35-4E01-BD56-7D2BF5BFD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C6B5DE-339E-47C2-8A4E-9C607E53C3D0}"/>
              </a:ext>
            </a:extLst>
          </p:cNvPr>
          <p:cNvSpPr>
            <a:spLocks noGrp="1"/>
          </p:cNvSpPr>
          <p:nvPr>
            <p:ph type="title"/>
          </p:nvPr>
        </p:nvSpPr>
        <p:spPr>
          <a:xfrm>
            <a:off x="1141414" y="609600"/>
            <a:ext cx="6038768" cy="1905000"/>
          </a:xfrm>
        </p:spPr>
        <p:txBody>
          <a:bodyPr>
            <a:normAutofit/>
          </a:bodyPr>
          <a:lstStyle/>
          <a:p>
            <a:r>
              <a:rPr lang="en-US" dirty="0"/>
              <a:t>Video materials</a:t>
            </a:r>
          </a:p>
        </p:txBody>
      </p:sp>
      <p:sp>
        <p:nvSpPr>
          <p:cNvPr id="3" name="Content Placeholder 2">
            <a:extLst>
              <a:ext uri="{FF2B5EF4-FFF2-40B4-BE49-F238E27FC236}">
                <a16:creationId xmlns:a16="http://schemas.microsoft.com/office/drawing/2014/main" id="{F1C9ED09-B0BC-46FE-828E-A1A232CE9A7A}"/>
              </a:ext>
            </a:extLst>
          </p:cNvPr>
          <p:cNvSpPr>
            <a:spLocks noGrp="1"/>
          </p:cNvSpPr>
          <p:nvPr>
            <p:ph idx="1"/>
          </p:nvPr>
        </p:nvSpPr>
        <p:spPr>
          <a:xfrm>
            <a:off x="1141414" y="2666999"/>
            <a:ext cx="5920867" cy="3373879"/>
          </a:xfrm>
        </p:spPr>
        <p:txBody>
          <a:bodyPr anchor="t">
            <a:normAutofit/>
          </a:bodyPr>
          <a:lstStyle/>
          <a:p>
            <a:pPr>
              <a:lnSpc>
                <a:spcPct val="90000"/>
              </a:lnSpc>
            </a:pPr>
            <a:r>
              <a:rPr lang="en-US" sz="1700"/>
              <a:t>Videos can be comprised of custom video, 3rd party video, animations, live action footage and more. - The effort can be minimal to very expansive and extensive. </a:t>
            </a:r>
          </a:p>
          <a:p>
            <a:pPr>
              <a:lnSpc>
                <a:spcPct val="90000"/>
              </a:lnSpc>
            </a:pPr>
            <a:r>
              <a:rPr lang="en-US" sz="1700"/>
              <a:t>As a good example when teaching history, video, diagrams, animations can all be used in combination to provide a higher-level of both educational/learning as well as entertaining the student. </a:t>
            </a:r>
          </a:p>
          <a:p>
            <a:pPr>
              <a:lnSpc>
                <a:spcPct val="90000"/>
              </a:lnSpc>
            </a:pPr>
            <a:r>
              <a:rPr lang="en-US" sz="1700"/>
              <a:t>As an example, take the Battle of Normandy. By adopting such a multimedia approach would offer students a more immersive and immediate insight to what is essential.</a:t>
            </a:r>
          </a:p>
          <a:p>
            <a:pPr>
              <a:lnSpc>
                <a:spcPct val="90000"/>
              </a:lnSpc>
            </a:pPr>
            <a:endParaRPr lang="en-US" sz="1700"/>
          </a:p>
        </p:txBody>
      </p:sp>
      <p:sp>
        <p:nvSpPr>
          <p:cNvPr id="16" name="Rectangle 15">
            <a:extLst>
              <a:ext uri="{FF2B5EF4-FFF2-40B4-BE49-F238E27FC236}">
                <a16:creationId xmlns:a16="http://schemas.microsoft.com/office/drawing/2014/main" id="{C2CAC0E2-A334-4A65-B7FA-9BDDAD042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food, shirt&#10;&#10;Description automatically generated">
            <a:extLst>
              <a:ext uri="{FF2B5EF4-FFF2-40B4-BE49-F238E27FC236}">
                <a16:creationId xmlns:a16="http://schemas.microsoft.com/office/drawing/2014/main" id="{E2910FE5-6316-4F84-8279-E87F6CA75725}"/>
              </a:ext>
            </a:extLst>
          </p:cNvPr>
          <p:cNvPicPr>
            <a:picLocks noChangeAspect="1"/>
          </p:cNvPicPr>
          <p:nvPr/>
        </p:nvPicPr>
        <p:blipFill>
          <a:blip r:embed="rId3"/>
          <a:stretch>
            <a:fillRect/>
          </a:stretch>
        </p:blipFill>
        <p:spPr>
          <a:xfrm>
            <a:off x="8471640" y="5152706"/>
            <a:ext cx="2578946" cy="1831052"/>
          </a:xfrm>
          <a:prstGeom prst="rect">
            <a:avLst/>
          </a:prstGeom>
        </p:spPr>
      </p:pic>
      <p:pic>
        <p:nvPicPr>
          <p:cNvPr id="8" name="Picture 2">
            <a:extLst>
              <a:ext uri="{FF2B5EF4-FFF2-40B4-BE49-F238E27FC236}">
                <a16:creationId xmlns:a16="http://schemas.microsoft.com/office/drawing/2014/main" id="{4F514984-EB53-4925-B913-C8222FD9F4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205" y="6104309"/>
            <a:ext cx="13430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B2083F4C-39B9-4106-92A8-CD5D74F8858E}"/>
              </a:ext>
            </a:extLst>
          </p:cNvPr>
          <p:cNvPicPr>
            <a:picLocks noChangeAspect="1"/>
          </p:cNvPicPr>
          <p:nvPr/>
        </p:nvPicPr>
        <p:blipFill>
          <a:blip r:embed="rId5"/>
          <a:stretch>
            <a:fillRect/>
          </a:stretch>
        </p:blipFill>
        <p:spPr>
          <a:xfrm>
            <a:off x="7981380" y="504397"/>
            <a:ext cx="3763896" cy="2115405"/>
          </a:xfrm>
          <a:prstGeom prst="rect">
            <a:avLst/>
          </a:prstGeom>
        </p:spPr>
      </p:pic>
      <p:pic>
        <p:nvPicPr>
          <p:cNvPr id="13" name="Picture 12">
            <a:extLst>
              <a:ext uri="{FF2B5EF4-FFF2-40B4-BE49-F238E27FC236}">
                <a16:creationId xmlns:a16="http://schemas.microsoft.com/office/drawing/2014/main" id="{D252A35F-7C98-43B6-823D-41759D133309}"/>
              </a:ext>
            </a:extLst>
          </p:cNvPr>
          <p:cNvPicPr>
            <a:picLocks noChangeAspect="1"/>
          </p:cNvPicPr>
          <p:nvPr/>
        </p:nvPicPr>
        <p:blipFill>
          <a:blip r:embed="rId6"/>
          <a:stretch>
            <a:fillRect/>
          </a:stretch>
        </p:blipFill>
        <p:spPr>
          <a:xfrm>
            <a:off x="7938484" y="2698142"/>
            <a:ext cx="3806792" cy="2569290"/>
          </a:xfrm>
          <a:prstGeom prst="rect">
            <a:avLst/>
          </a:prstGeom>
        </p:spPr>
      </p:pic>
    </p:spTree>
    <p:extLst>
      <p:ext uri="{BB962C8B-B14F-4D97-AF65-F5344CB8AC3E}">
        <p14:creationId xmlns:p14="http://schemas.microsoft.com/office/powerpoint/2010/main" val="17261107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1191</TotalTime>
  <Words>1007</Words>
  <Application>Microsoft Office PowerPoint</Application>
  <PresentationFormat>Widescreen</PresentationFormat>
  <Paragraphs>90</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Century Gothic</vt:lpstr>
      <vt:lpstr>Mesh</vt:lpstr>
      <vt:lpstr>Multimedia Instruction for Learning and Teaching Professional Law Enforcement</vt:lpstr>
      <vt:lpstr>PResenters</vt:lpstr>
      <vt:lpstr>About TRN and Future Learning </vt:lpstr>
      <vt:lpstr>Video in teaching</vt:lpstr>
      <vt:lpstr>The value of audiovisual information</vt:lpstr>
      <vt:lpstr>Personalized learning</vt:lpstr>
      <vt:lpstr>Whole brain functioning</vt:lpstr>
      <vt:lpstr>Advantages of video in teaching</vt:lpstr>
      <vt:lpstr>Video materials</vt:lpstr>
      <vt:lpstr>Advantages that are directly achieved by integrating video for teaching</vt:lpstr>
      <vt:lpstr>Summary of TRN Use Case </vt:lpstr>
      <vt:lpstr>Current project (this year)</vt:lpstr>
      <vt:lpstr>Current Goals (short term)</vt:lpstr>
      <vt:lpstr>Problems and Solutions</vt:lpstr>
      <vt:lpstr>Short demo with ILIAS 6</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Multimedia Instruction for Learning and Teaching Professional Law Enforcement</dc:title>
  <dc:creator>Göran Kattenberg</dc:creator>
  <cp:lastModifiedBy>Göran Kattenberg</cp:lastModifiedBy>
  <cp:revision>18</cp:revision>
  <dcterms:created xsi:type="dcterms:W3CDTF">2020-09-09T13:15:54Z</dcterms:created>
  <dcterms:modified xsi:type="dcterms:W3CDTF">2020-09-10T09:14:27Z</dcterms:modified>
</cp:coreProperties>
</file>