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311" r:id="rId2"/>
    <p:sldId id="350" r:id="rId3"/>
    <p:sldId id="362" r:id="rId4"/>
    <p:sldId id="369" r:id="rId5"/>
    <p:sldId id="370" r:id="rId6"/>
    <p:sldId id="373" r:id="rId7"/>
    <p:sldId id="371" r:id="rId8"/>
    <p:sldId id="372" r:id="rId9"/>
    <p:sldId id="364" r:id="rId10"/>
    <p:sldId id="374" r:id="rId11"/>
    <p:sldId id="365" r:id="rId12"/>
    <p:sldId id="368" r:id="rId13"/>
    <p:sldId id="366" r:id="rId14"/>
    <p:sldId id="367" r:id="rId15"/>
    <p:sldId id="375" r:id="rId16"/>
  </p:sldIdLst>
  <p:sldSz cx="9144000" cy="6858000" type="screen4x3"/>
  <p:notesSz cx="7099300" cy="10234613"/>
  <p:custDataLst>
    <p:tags r:id="rId19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428A"/>
    <a:srgbClr val="ECEC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3" autoAdjust="0"/>
    <p:restoredTop sz="95204" autoAdjust="0"/>
  </p:normalViewPr>
  <p:slideViewPr>
    <p:cSldViewPr snapToObjects="1">
      <p:cViewPr>
        <p:scale>
          <a:sx n="70" d="100"/>
          <a:sy n="70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1" y="1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495239">
              <a:defRPr sz="1300"/>
            </a:lvl1pPr>
          </a:lstStyle>
          <a:p>
            <a:endParaRPr lang="de-DE"/>
          </a:p>
        </p:txBody>
      </p:sp>
      <p:sp>
        <p:nvSpPr>
          <p:cNvPr id="9219" name="Datumsplatzhalter 2"/>
          <p:cNvSpPr>
            <a:spLocks noGrp="1"/>
          </p:cNvSpPr>
          <p:nvPr>
            <p:ph type="dt" sz="quarter" idx="1"/>
          </p:nvPr>
        </p:nvSpPr>
        <p:spPr bwMode="auto">
          <a:xfrm>
            <a:off x="4021295" y="1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495239">
              <a:defRPr sz="1300"/>
            </a:lvl1pPr>
          </a:lstStyle>
          <a:p>
            <a:fld id="{357621C4-C231-4365-8D9D-B1B86D031993}" type="datetime1">
              <a:rPr lang="de-DE"/>
              <a:pPr/>
              <a:t>08.09.2015</a:t>
            </a:fld>
            <a:endParaRPr lang="de-DE"/>
          </a:p>
        </p:txBody>
      </p:sp>
      <p:sp>
        <p:nvSpPr>
          <p:cNvPr id="9220" name="Fußzeilenplatzhalter 3"/>
          <p:cNvSpPr>
            <a:spLocks noGrp="1"/>
          </p:cNvSpPr>
          <p:nvPr>
            <p:ph type="ftr" sz="quarter" idx="2"/>
          </p:nvPr>
        </p:nvSpPr>
        <p:spPr bwMode="auto">
          <a:xfrm>
            <a:off x="1" y="9721107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495239">
              <a:defRPr sz="1300"/>
            </a:lvl1pPr>
          </a:lstStyle>
          <a:p>
            <a:endParaRPr lang="de-DE"/>
          </a:p>
        </p:txBody>
      </p:sp>
      <p:sp>
        <p:nvSpPr>
          <p:cNvPr id="9221" name="Foliennummernplatzhalter 4"/>
          <p:cNvSpPr>
            <a:spLocks noGrp="1"/>
          </p:cNvSpPr>
          <p:nvPr>
            <p:ph type="sldNum" sz="quarter" idx="3"/>
          </p:nvPr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495239">
              <a:defRPr sz="1300"/>
            </a:lvl1pPr>
          </a:lstStyle>
          <a:p>
            <a:fld id="{AC3FD6D7-CAFF-4EC5-9D2D-23ACD72FDCF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46738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1" y="1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495239">
              <a:defRPr sz="1300"/>
            </a:lvl1pPr>
          </a:lstStyle>
          <a:p>
            <a:endParaRPr lang="de-DE"/>
          </a:p>
        </p:txBody>
      </p:sp>
      <p:sp>
        <p:nvSpPr>
          <p:cNvPr id="1024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4021295" y="1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495239">
              <a:defRPr sz="1300"/>
            </a:lvl1pPr>
          </a:lstStyle>
          <a:p>
            <a:fld id="{B10B9DD9-377B-48F6-94D8-2B9600B96FAA}" type="datetime1">
              <a:rPr lang="de-DE"/>
              <a:pPr/>
              <a:t>08.09.2015</a:t>
            </a:fld>
            <a:endParaRPr lang="de-DE"/>
          </a:p>
        </p:txBody>
      </p:sp>
      <p:sp>
        <p:nvSpPr>
          <p:cNvPr id="10244" name="Folienbildplatzhalter 3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024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709930" y="4861443"/>
            <a:ext cx="5679440" cy="460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4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1" y="9721107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495239">
              <a:defRPr sz="1300"/>
            </a:lvl1pPr>
          </a:lstStyle>
          <a:p>
            <a:endParaRPr lang="de-DE"/>
          </a:p>
        </p:txBody>
      </p:sp>
      <p:sp>
        <p:nvSpPr>
          <p:cNvPr id="1024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495239">
              <a:defRPr sz="1300"/>
            </a:lvl1pPr>
          </a:lstStyle>
          <a:p>
            <a:fld id="{8D07E673-7718-4B82-887E-357896C64A2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2544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3F880-F09A-41CB-86C6-EA51B487A019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22.11.2013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548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20" name="Picture 16" descr="TitelE1_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535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7" name="Textplatzhalter 2"/>
          <p:cNvSpPr>
            <a:spLocks noGrp="1"/>
          </p:cNvSpPr>
          <p:nvPr>
            <p:ph type="subTitle" idx="1"/>
          </p:nvPr>
        </p:nvSpPr>
        <p:spPr>
          <a:xfrm>
            <a:off x="466725" y="2060575"/>
            <a:ext cx="7058025" cy="2160588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smtClean="0"/>
              <a:t>Formatvorlage des Untertitelmasters durch Klicken bearbeiten</a:t>
            </a:r>
          </a:p>
        </p:txBody>
      </p:sp>
      <p:sp>
        <p:nvSpPr>
          <p:cNvPr id="21511" name="Titelplatzhalter 6"/>
          <p:cNvSpPr>
            <a:spLocks noGrp="1"/>
          </p:cNvSpPr>
          <p:nvPr>
            <p:ph type="ctrTitle"/>
          </p:nvPr>
        </p:nvSpPr>
        <p:spPr>
          <a:xfrm>
            <a:off x="466725" y="304800"/>
            <a:ext cx="7418388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0" y="4864100"/>
            <a:ext cx="8183563" cy="1997075"/>
          </a:xfrm>
          <a:prstGeom prst="rect">
            <a:avLst/>
          </a:prstGeom>
          <a:solidFill>
            <a:srgbClr val="ECEC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24" y="5203164"/>
            <a:ext cx="6087438" cy="1318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C42268-0C1C-4B39-8201-4A8692895087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CBD55-EA15-49D1-9D12-BDC446BEC8AB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00" y="1196752"/>
            <a:ext cx="1368152" cy="21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348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246813" y="304800"/>
            <a:ext cx="1925637" cy="59309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68313" y="304800"/>
            <a:ext cx="5626100" cy="59309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0FF72F-646D-4AD6-80ED-29EE04F71ED0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8EF5F-8160-4204-9310-900C4695FA77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00" y="1196752"/>
            <a:ext cx="1368152" cy="21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738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957B0-98DC-41E2-ADCC-9594340C30F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43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8C0B76-3EFA-4348-86F4-4836D23B1D4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96E9C-8BE9-440A-82BB-663995FF2A5F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00" y="1196752"/>
            <a:ext cx="1368152" cy="21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060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3775075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395788" y="1484313"/>
            <a:ext cx="3776662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DFB7D9-2ED3-4397-B43C-2BE5D9AA8662}" type="datetime1">
              <a:rPr lang="de-DE" smtClean="0"/>
              <a:t>08.09.2015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D8FEF-C342-4624-B3DA-477C5CFAB0F3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00" y="1196752"/>
            <a:ext cx="1368152" cy="21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420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5920EA-EE29-4DE7-B667-236EA5BC8150}" type="datetime1">
              <a:rPr lang="de-DE" smtClean="0"/>
              <a:t>08.09.2015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1D282-0681-4EBB-B201-9BAAE7D6D622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796" y="5805262"/>
            <a:ext cx="3096346" cy="670875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00" y="1196752"/>
            <a:ext cx="1368152" cy="21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557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6E7713-F757-4D25-AF27-D51553285862}" type="datetime1">
              <a:rPr lang="de-DE" smtClean="0"/>
              <a:t>08.09.2015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A0A637-D759-4B33-8EF1-B75B70A365D3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00" y="1196752"/>
            <a:ext cx="1368152" cy="21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05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894DAF-9848-42B7-84B3-AB07ACB7E1C1}" type="datetime1">
              <a:rPr lang="de-DE" smtClean="0"/>
              <a:t>08.09.2015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7A8CE4-5F76-4EAF-8810-5C049CFB2A90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00" y="1196752"/>
            <a:ext cx="1368152" cy="21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768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E66AB2-E19A-42FE-BAEA-3B7C34B6AE1B}" type="datetime1">
              <a:rPr lang="de-DE" smtClean="0"/>
              <a:t>08.09.2015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5CEB6-7915-413B-9F78-93666B36F7B0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00" y="1196752"/>
            <a:ext cx="1368152" cy="21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453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0DF250-DEC3-4EA2-BBB1-FB7391FA350D}" type="datetime1">
              <a:rPr lang="de-DE" smtClean="0"/>
              <a:t>08.09.2015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B78D7-8F9C-4B7B-B7EC-7FE02D36428F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00" y="1196752"/>
            <a:ext cx="1368152" cy="21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563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9" name="Picture 19" descr="InhaltE1_30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4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6453188"/>
            <a:ext cx="8175625" cy="403225"/>
          </a:xfrm>
          <a:prstGeom prst="rect">
            <a:avLst/>
          </a:prstGeom>
          <a:solidFill>
            <a:srgbClr val="ECEC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48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68313" y="1484313"/>
            <a:ext cx="7704137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</a:t>
            </a:r>
          </a:p>
          <a:p>
            <a:pPr lvl="2"/>
            <a:r>
              <a:rPr lang="de-DE" smtClean="0"/>
              <a:t> 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0488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468313" y="6551613"/>
            <a:ext cx="7905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898989"/>
                </a:solidFill>
              </a:defRPr>
            </a:lvl1pPr>
          </a:lstStyle>
          <a:p>
            <a:fld id="{466A67AB-3AB3-4DEF-8C65-DE3088BAAE4C}" type="datetime1">
              <a:rPr lang="de-DE" smtClean="0"/>
              <a:t>10.09.2015</a:t>
            </a:fld>
            <a:endParaRPr lang="de-DE"/>
          </a:p>
        </p:txBody>
      </p:sp>
      <p:sp>
        <p:nvSpPr>
          <p:cNvPr id="2048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403350" y="6551613"/>
            <a:ext cx="5976938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898989"/>
                </a:solidFill>
                <a:cs typeface="Arial" charset="0"/>
              </a:defRPr>
            </a:lvl1pPr>
          </a:lstStyle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20490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7524750" y="6551613"/>
            <a:ext cx="420688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898989"/>
                </a:solidFill>
              </a:defRPr>
            </a:lvl1pPr>
          </a:lstStyle>
          <a:p>
            <a:fld id="{2D8D15C1-53C3-4ABD-97A6-67896626D4A8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20491" name="Titelplatzhalter 6"/>
          <p:cNvSpPr>
            <a:spLocks noGrp="1"/>
          </p:cNvSpPr>
          <p:nvPr>
            <p:ph type="title"/>
          </p:nvPr>
        </p:nvSpPr>
        <p:spPr bwMode="auto">
          <a:xfrm>
            <a:off x="468313" y="304800"/>
            <a:ext cx="705643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9144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865946"/>
            <a:ext cx="3096346" cy="6708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-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-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-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-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-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marko.glaubitz@rz.uni-freiburg.d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ctrTitle"/>
          </p:nvPr>
        </p:nvSpPr>
        <p:spPr>
          <a:xfrm>
            <a:off x="466725" y="1808820"/>
            <a:ext cx="6985595" cy="1116124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de-DE" sz="2800" smtClean="0"/>
              <a:t>Open Source ILIAS Plugin:</a:t>
            </a:r>
            <a:br>
              <a:rPr lang="de-DE" sz="2800" smtClean="0"/>
            </a:br>
            <a:r>
              <a:rPr lang="de-DE" sz="2800" smtClean="0"/>
              <a:t>Interaktive Videos</a:t>
            </a:r>
            <a:endParaRPr lang="de-DE" sz="3600" smtClean="0"/>
          </a:p>
        </p:txBody>
      </p:sp>
      <p:sp>
        <p:nvSpPr>
          <p:cNvPr id="3075" name="Rectangle 3"/>
          <p:cNvSpPr>
            <a:spLocks noGrp="1"/>
          </p:cNvSpPr>
          <p:nvPr>
            <p:ph type="subTitle" idx="1"/>
          </p:nvPr>
        </p:nvSpPr>
        <p:spPr>
          <a:xfrm>
            <a:off x="394295" y="3609020"/>
            <a:ext cx="7058025" cy="1008112"/>
          </a:xfrm>
        </p:spPr>
        <p:txBody>
          <a:bodyPr/>
          <a:lstStyle/>
          <a:p>
            <a:pPr algn="ctr"/>
            <a:endParaRPr lang="de-DE" sz="1800" smtClean="0">
              <a:solidFill>
                <a:schemeClr val="accent3"/>
              </a:solidFill>
            </a:endParaRPr>
          </a:p>
          <a:p>
            <a:pPr algn="ctr"/>
            <a:r>
              <a:rPr lang="de-DE" sz="1800" i="1" smtClean="0">
                <a:solidFill>
                  <a:schemeClr val="accent3"/>
                </a:solidFill>
              </a:rPr>
              <a:t>Offene Hochschule – Freiräume für wiss. Weiterbildung</a:t>
            </a:r>
          </a:p>
          <a:p>
            <a:pPr algn="ctr"/>
            <a:r>
              <a:rPr lang="de-DE" sz="1800" smtClean="0">
                <a:solidFill>
                  <a:schemeClr val="accent3"/>
                </a:solidFill>
              </a:rPr>
              <a:t>Marko </a:t>
            </a:r>
            <a:r>
              <a:rPr lang="de-DE" sz="1800" smtClean="0">
                <a:solidFill>
                  <a:schemeClr val="accent3"/>
                </a:solidFill>
              </a:rPr>
              <a:t>Glaubitz </a:t>
            </a:r>
            <a:r>
              <a:rPr lang="de-DE" sz="1800">
                <a:solidFill>
                  <a:schemeClr val="accent3"/>
                </a:solidFill>
              </a:rPr>
              <a:t>| Servicestelle E-Learning / Rechenzentrum</a:t>
            </a:r>
          </a:p>
          <a:p>
            <a:pPr algn="ctr"/>
            <a:endParaRPr lang="de-DE" sz="1800">
              <a:solidFill>
                <a:schemeClr val="accent3"/>
              </a:solidFill>
            </a:endParaRPr>
          </a:p>
          <a:p>
            <a:pPr algn="ctr"/>
            <a:endParaRPr lang="de-DE" sz="1800">
              <a:solidFill>
                <a:schemeClr val="accent3"/>
              </a:solidFill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66725" y="296652"/>
            <a:ext cx="7058025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None/>
              <a:defRPr sz="28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800" i="1" smtClean="0"/>
              <a:t>ILIAS </a:t>
            </a:r>
            <a:r>
              <a:rPr lang="de-DE" sz="1800" i="1" smtClean="0"/>
              <a:t>Conference 2015</a:t>
            </a:r>
            <a:endParaRPr lang="de-DE" sz="1800" i="1" smtClean="0"/>
          </a:p>
          <a:p>
            <a:r>
              <a:rPr lang="de-DE" sz="1800" kern="0" smtClean="0">
                <a:solidFill>
                  <a:schemeClr val="accent3"/>
                </a:solidFill>
              </a:rPr>
              <a:t>Dortmund</a:t>
            </a:r>
            <a:r>
              <a:rPr lang="de-DE" sz="1800" kern="0" smtClean="0">
                <a:solidFill>
                  <a:schemeClr val="accent3"/>
                </a:solidFill>
              </a:rPr>
              <a:t> </a:t>
            </a:r>
            <a:r>
              <a:rPr lang="de-DE" sz="1800" kern="0" smtClean="0">
                <a:solidFill>
                  <a:schemeClr val="accent3"/>
                </a:solidFill>
              </a:rPr>
              <a:t>| </a:t>
            </a:r>
            <a:r>
              <a:rPr lang="de-DE" sz="1800" kern="0" smtClean="0">
                <a:solidFill>
                  <a:schemeClr val="accent3"/>
                </a:solidFill>
              </a:rPr>
              <a:t>10.09.2015</a:t>
            </a:r>
            <a:endParaRPr lang="de-DE" sz="1800" kern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18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Come on, I wanna try this out…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484313"/>
            <a:ext cx="8388932" cy="4751387"/>
          </a:xfrm>
        </p:spPr>
        <p:txBody>
          <a:bodyPr/>
          <a:lstStyle/>
          <a:p>
            <a:pPr marL="0" indent="0">
              <a:buNone/>
            </a:pPr>
            <a:endParaRPr lang="de-DE" sz="2000" b="1" smtClean="0"/>
          </a:p>
          <a:p>
            <a:pPr marL="0" indent="0">
              <a:buNone/>
            </a:pPr>
            <a:r>
              <a:rPr lang="de-DE" b="1" smtClean="0"/>
              <a:t>https://elearning14.ruf.uni-freiburg.de/ilias5_0_x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57B0-98DC-41E2-ADCC-9594340C30F2}" type="slidenum">
              <a:rPr lang="de-DE" smtClean="0"/>
              <a:pPr/>
              <a:t>10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344478"/>
            <a:ext cx="4207135" cy="4207135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23528" y="3176972"/>
            <a:ext cx="42116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smtClean="0"/>
              <a:t>Login:</a:t>
            </a:r>
          </a:p>
          <a:p>
            <a:pPr lvl="1"/>
            <a:r>
              <a:rPr lang="de-DE" sz="2000" b="1" smtClean="0"/>
              <a:t>demo-iv01  pw: ..demo-iv01</a:t>
            </a:r>
          </a:p>
          <a:p>
            <a:pPr lvl="1"/>
            <a:r>
              <a:rPr lang="de-DE" sz="2000" b="1" smtClean="0"/>
              <a:t>…		…</a:t>
            </a:r>
            <a:endParaRPr lang="de-DE" sz="2000" b="1"/>
          </a:p>
          <a:p>
            <a:pPr lvl="1"/>
            <a:r>
              <a:rPr lang="de-DE" sz="2000" b="1" smtClean="0"/>
              <a:t>demo-iv29  pw: ..demo-iv29</a:t>
            </a:r>
            <a:endParaRPr lang="de-DE" sz="2000" b="1"/>
          </a:p>
        </p:txBody>
      </p:sp>
    </p:spTree>
    <p:extLst>
      <p:ext uri="{BB962C8B-B14F-4D97-AF65-F5344CB8AC3E}">
        <p14:creationId xmlns:p14="http://schemas.microsoft.com/office/powerpoint/2010/main" val="204479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466725" y="1274899"/>
            <a:ext cx="7418388" cy="1470025"/>
          </a:xfrm>
        </p:spPr>
        <p:txBody>
          <a:bodyPr/>
          <a:lstStyle/>
          <a:p>
            <a:r>
              <a:rPr lang="de-DE" smtClean="0"/>
              <a:t>III. Ausblick / Weiterentwicklung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09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Ausblick - Ziele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3200" smtClean="0"/>
              <a:t>Veröffentlichung des Plugins auf ilias.de bis Juli 2015</a:t>
            </a:r>
          </a:p>
          <a:p>
            <a:r>
              <a:rPr lang="de-DE" sz="4000" b="1" smtClean="0"/>
              <a:t>Integration in den ILIAS Core </a:t>
            </a:r>
            <a:r>
              <a:rPr lang="de-DE" sz="2400" smtClean="0">
                <a:solidFill>
                  <a:srgbClr val="FF0000"/>
                </a:solidFill>
              </a:rPr>
              <a:t>Kommentare auf Feature Wiki Seite erwünscht </a:t>
            </a:r>
            <a:r>
              <a:rPr lang="de-DE" sz="240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br>
              <a:rPr lang="de-DE" sz="240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de-DE" sz="2400" smtClean="0">
                <a:solidFill>
                  <a:srgbClr val="FF0000"/>
                </a:solidFill>
                <a:sym typeface="Wingdings" panose="05000000000000000000" pitchFamily="2" charset="2"/>
              </a:rPr>
              <a:t>http</a:t>
            </a:r>
            <a:r>
              <a:rPr lang="de-DE" sz="2400">
                <a:solidFill>
                  <a:srgbClr val="FF0000"/>
                </a:solidFill>
                <a:sym typeface="Wingdings" panose="05000000000000000000" pitchFamily="2" charset="2"/>
              </a:rPr>
              <a:t>://www.ilias.de/docu/goto_docu_wiki_wpage_3542_1357.html</a:t>
            </a:r>
            <a:endParaRPr lang="de-DE" sz="3200" smtClean="0">
              <a:solidFill>
                <a:srgbClr val="FF0000"/>
              </a:solidFill>
            </a:endParaRPr>
          </a:p>
          <a:p>
            <a:endParaRPr lang="de-DE" sz="2000"/>
          </a:p>
          <a:p>
            <a:r>
              <a:rPr lang="de-DE" sz="3200" smtClean="0"/>
              <a:t>gemeinsame Weiterentwicklung der Funktionen durch ILIAS Community</a:t>
            </a:r>
            <a:endParaRPr lang="de-DE" sz="320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57B0-98DC-41E2-ADCC-9594340C30F2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420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Ideen für Weiterentwickungen (1)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smtClean="0"/>
              <a:t>weitere Quellen für das Videomaterial </a:t>
            </a:r>
            <a:r>
              <a:rPr lang="de-DE" smtClean="0"/>
              <a:t>zur Verbesserung der Usability </a:t>
            </a:r>
          </a:p>
          <a:p>
            <a:pPr lvl="1"/>
            <a:r>
              <a:rPr lang="de-DE" smtClean="0"/>
              <a:t>exterene Quellen (Youtube, Uni-Portale, …)</a:t>
            </a:r>
          </a:p>
          <a:p>
            <a:pPr lvl="1"/>
            <a:r>
              <a:rPr lang="de-DE" smtClean="0"/>
              <a:t>Mediacast und Medienpool</a:t>
            </a:r>
          </a:p>
          <a:p>
            <a:pPr lvl="1"/>
            <a:r>
              <a:rPr lang="de-DE" smtClean="0"/>
              <a:t>andere ILIAS intere Videoquellen / Videoportal</a:t>
            </a:r>
          </a:p>
          <a:p>
            <a:r>
              <a:rPr lang="de-DE" b="1" smtClean="0"/>
              <a:t>Lernfortschrittsstatus</a:t>
            </a:r>
            <a:r>
              <a:rPr lang="de-DE" smtClean="0"/>
              <a:t> für IV (bestanden, nicht bestanden, begonnen, beendet, ...)</a:t>
            </a:r>
            <a:endParaRPr lang="de-DE"/>
          </a:p>
          <a:p>
            <a:r>
              <a:rPr lang="de-DE" b="1" smtClean="0"/>
              <a:t>weitere Fragetypen</a:t>
            </a:r>
            <a:r>
              <a:rPr lang="de-DE" smtClean="0"/>
              <a:t>,</a:t>
            </a:r>
            <a:r>
              <a:rPr lang="de-DE" sz="2400" smtClean="0"/>
              <a:t> z.B Freitext, Anordnungsfrage, …</a:t>
            </a:r>
            <a:endParaRPr lang="de-DE" smtClean="0"/>
          </a:p>
          <a:p>
            <a:pPr marL="457200" lvl="1" indent="0">
              <a:buNone/>
            </a:pPr>
            <a:r>
              <a:rPr lang="de-DE" smtClean="0">
                <a:sym typeface="Wingdings" panose="05000000000000000000" pitchFamily="2" charset="2"/>
              </a:rPr>
              <a:t> Anwendung für neuen Fragen-Bereitstellungs-Service in ILIAS</a:t>
            </a:r>
            <a:endParaRPr lang="de-DE" smtClean="0"/>
          </a:p>
          <a:p>
            <a:endParaRPr lang="de-DE" smtClean="0"/>
          </a:p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57B0-98DC-41E2-ADCC-9594340C30F2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080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Ideen für Weiterentwickungen </a:t>
            </a:r>
            <a:r>
              <a:rPr lang="de-DE" smtClean="0"/>
              <a:t>(2)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smtClean="0"/>
              <a:t>Interaktive Videopfade </a:t>
            </a:r>
            <a:r>
              <a:rPr lang="de-DE" smtClean="0"/>
              <a:t>zwischen IV</a:t>
            </a:r>
            <a:br>
              <a:rPr lang="de-DE" smtClean="0"/>
            </a:br>
            <a:r>
              <a:rPr lang="de-DE" smtClean="0">
                <a:sym typeface="Wingdings" panose="05000000000000000000" pitchFamily="2" charset="2"/>
              </a:rPr>
              <a:t> </a:t>
            </a:r>
            <a:r>
              <a:rPr lang="de-DE" smtClean="0"/>
              <a:t>nicht nur Sprungmarken innerhalb des Videos, sondern  Sprungmarken in andere (interaktive) Videos</a:t>
            </a:r>
          </a:p>
          <a:p>
            <a:r>
              <a:rPr lang="de-DE" b="1" smtClean="0"/>
              <a:t>genauere Fragenbewertung</a:t>
            </a:r>
            <a:r>
              <a:rPr lang="de-DE" smtClean="0"/>
              <a:t>, z.B. Teilpunkte bei MC Fragen</a:t>
            </a:r>
          </a:p>
          <a:p>
            <a:r>
              <a:rPr lang="de-DE" b="1" smtClean="0"/>
              <a:t>adaptive Fragenkomplexe / -pfade: </a:t>
            </a:r>
            <a:r>
              <a:rPr lang="de-DE" smtClean="0"/>
              <a:t>Vorbedingungen für Fragen (Frage wird nur angezeigt, wenn vorherige Frage bestimmtes Ergebnis hat)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57B0-98DC-41E2-ADCC-9594340C30F2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08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Fragen und Anregungen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Vielen Dank für Ihre Aufmerksamkeit!</a:t>
            </a:r>
          </a:p>
          <a:p>
            <a:pPr marL="0" indent="0" algn="ctr">
              <a:buNone/>
            </a:pPr>
            <a:endParaRPr lang="de-DE" b="1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Welche Fragen haben Sie?</a:t>
            </a:r>
          </a:p>
          <a:p>
            <a:pPr marL="0" indent="0" algn="ctr">
              <a:buNone/>
            </a:pPr>
            <a:endParaRPr lang="de-DE" smtClean="0"/>
          </a:p>
          <a:p>
            <a:pPr marL="0" indent="0" algn="ctr">
              <a:buNone/>
            </a:pPr>
            <a:endParaRPr lang="de-DE"/>
          </a:p>
          <a:p>
            <a:pPr marL="400050" lvl="1" indent="0">
              <a:buNone/>
            </a:pPr>
            <a:r>
              <a:rPr lang="de-DE" smtClean="0"/>
              <a:t>Kontakt:</a:t>
            </a:r>
          </a:p>
          <a:p>
            <a:pPr marL="400050" lvl="1" indent="0">
              <a:buNone/>
            </a:pPr>
            <a:r>
              <a:rPr lang="de-DE" smtClean="0"/>
              <a:t>Servicestelle E-Learning / RZ Uni Freiburg</a:t>
            </a:r>
          </a:p>
          <a:p>
            <a:pPr marL="400050" lvl="1" indent="0">
              <a:buNone/>
            </a:pPr>
            <a:r>
              <a:rPr lang="de-DE" smtClean="0"/>
              <a:t>Marko Glaubitz</a:t>
            </a:r>
            <a:br>
              <a:rPr lang="de-DE" smtClean="0"/>
            </a:br>
            <a:r>
              <a:rPr lang="de-DE" smtClean="0">
                <a:hlinkClick r:id="rId2"/>
              </a:rPr>
              <a:t>marko.glaubitz@rz.uni-freiburg.de</a:t>
            </a:r>
            <a:endParaRPr lang="de-DE" smtClean="0"/>
          </a:p>
          <a:p>
            <a:pPr marL="400050" lvl="1" indent="0">
              <a:buNone/>
            </a:pPr>
            <a:r>
              <a:rPr lang="de-DE" smtClean="0"/>
              <a:t>0761 – 203 9876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57B0-98DC-41E2-ADCC-9594340C30F2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784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Agenda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endParaRPr lang="de-DE" smtClean="0"/>
          </a:p>
          <a:p>
            <a:pPr marL="571500" indent="-571500">
              <a:buFont typeface="+mj-lt"/>
              <a:buAutoNum type="romanUcPeriod"/>
            </a:pPr>
            <a:r>
              <a:rPr lang="de-DE" smtClean="0"/>
              <a:t>Ziele und Funktionsumfang</a:t>
            </a:r>
          </a:p>
          <a:p>
            <a:pPr marL="571500" indent="-571500">
              <a:buFont typeface="+mj-lt"/>
              <a:buAutoNum type="romanUcPeriod"/>
            </a:pPr>
            <a:endParaRPr lang="de-DE" sz="2000" smtClean="0"/>
          </a:p>
          <a:p>
            <a:pPr marL="571500" indent="-571500">
              <a:buFont typeface="+mj-lt"/>
              <a:buAutoNum type="romanUcPeriod"/>
            </a:pPr>
            <a:r>
              <a:rPr lang="de-DE" smtClean="0"/>
              <a:t>Live-Demo und Ausprobieren</a:t>
            </a:r>
            <a:endParaRPr lang="de-DE" smtClean="0"/>
          </a:p>
          <a:p>
            <a:pPr marL="571500" indent="-571500">
              <a:buFont typeface="+mj-lt"/>
              <a:buAutoNum type="romanUcPeriod"/>
            </a:pPr>
            <a:endParaRPr lang="de-DE" sz="2000" smtClean="0"/>
          </a:p>
          <a:p>
            <a:pPr marL="571500" indent="-571500">
              <a:buFont typeface="+mj-lt"/>
              <a:buAutoNum type="romanUcPeriod"/>
            </a:pPr>
            <a:r>
              <a:rPr lang="de-DE" smtClean="0"/>
              <a:t>Ausblick / Ideen für Weiterentwicklungen</a:t>
            </a:r>
          </a:p>
          <a:p>
            <a:pPr marL="571500" indent="-571500">
              <a:buFont typeface="+mj-lt"/>
              <a:buAutoNum type="romanUcPeriod"/>
            </a:pPr>
            <a:endParaRPr lang="de-DE" sz="2000" smtClean="0"/>
          </a:p>
          <a:p>
            <a:pPr marL="0" indent="0">
              <a:buNone/>
            </a:pP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57B0-98DC-41E2-ADCC-9594340C30F2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755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466725" y="1274899"/>
            <a:ext cx="7418388" cy="1470025"/>
          </a:xfrm>
        </p:spPr>
        <p:txBody>
          <a:bodyPr/>
          <a:lstStyle/>
          <a:p>
            <a:r>
              <a:rPr lang="de-DE"/>
              <a:t>I. </a:t>
            </a:r>
            <a:r>
              <a:rPr lang="de-DE" smtClean="0"/>
              <a:t>Ziele und Funktionsumfang</a:t>
            </a:r>
            <a:r>
              <a:rPr lang="de-DE"/>
              <a:t/>
            </a:r>
            <a:br>
              <a:rPr lang="de-DE"/>
            </a:b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581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Ziele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de-DE" sz="2400" b="1" smtClean="0"/>
              <a:t>passives „Konsumieren</a:t>
            </a:r>
            <a:r>
              <a:rPr lang="de-DE" sz="2400" smtClean="0"/>
              <a:t>“ von Videomaterialien bei Lernenden </a:t>
            </a:r>
            <a:r>
              <a:rPr lang="de-DE" sz="2400" b="1" smtClean="0"/>
              <a:t>durchbrechen</a:t>
            </a:r>
          </a:p>
          <a:p>
            <a:pPr>
              <a:spcAft>
                <a:spcPts val="600"/>
              </a:spcAft>
            </a:pPr>
            <a:r>
              <a:rPr lang="de-DE" sz="2400" b="1" smtClean="0"/>
              <a:t>kollborativen Zugang </a:t>
            </a:r>
            <a:r>
              <a:rPr lang="de-DE" sz="2400" smtClean="0"/>
              <a:t>zur Arbeit / zum Lernen mit Videomaterialien ermöglichen</a:t>
            </a:r>
          </a:p>
          <a:p>
            <a:pPr>
              <a:spcAft>
                <a:spcPts val="600"/>
              </a:spcAft>
            </a:pPr>
            <a:r>
              <a:rPr lang="de-DE" sz="2400" b="1" smtClean="0"/>
              <a:t>Annotation</a:t>
            </a:r>
            <a:r>
              <a:rPr lang="de-DE" sz="2400" smtClean="0"/>
              <a:t> von Videomaterialien durch Lehrende und Studierende ermöglichen (privat und „kursöffentlich“)</a:t>
            </a:r>
          </a:p>
          <a:p>
            <a:pPr>
              <a:spcAft>
                <a:spcPts val="600"/>
              </a:spcAft>
            </a:pPr>
            <a:r>
              <a:rPr lang="de-DE" sz="2400" b="1" smtClean="0"/>
              <a:t>Feedbackmechnismen…</a:t>
            </a:r>
          </a:p>
          <a:p>
            <a:pPr lvl="1">
              <a:spcAft>
                <a:spcPts val="600"/>
              </a:spcAft>
            </a:pPr>
            <a:r>
              <a:rPr lang="de-DE" sz="2000" b="1" smtClean="0"/>
              <a:t>für Lehrende zum „Lernstand</a:t>
            </a:r>
            <a:r>
              <a:rPr lang="de-DE" sz="2000" smtClean="0"/>
              <a:t>“ / Verständnisniveau der Lernenden innerhalb eines Videos bereitstellen</a:t>
            </a:r>
          </a:p>
          <a:p>
            <a:pPr lvl="1">
              <a:spcAft>
                <a:spcPts val="600"/>
              </a:spcAft>
            </a:pPr>
            <a:r>
              <a:rPr lang="de-DE" sz="2000" b="1" smtClean="0"/>
              <a:t>für Lernende bei Fragen </a:t>
            </a:r>
            <a:r>
              <a:rPr lang="de-DE" sz="2000" smtClean="0"/>
              <a:t> zu Teilen des Materials innerhalb des Videos bereitstellen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57B0-98DC-41E2-ADCC-9594340C30F2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317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Funktionsumfang allgemein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313" y="1484313"/>
            <a:ext cx="5363827" cy="4751387"/>
          </a:xfrm>
        </p:spPr>
        <p:txBody>
          <a:bodyPr/>
          <a:lstStyle/>
          <a:p>
            <a:r>
              <a:rPr lang="de-DE" b="1" smtClean="0"/>
              <a:t>eigenes Magazinobjekt </a:t>
            </a:r>
            <a:r>
              <a:rPr lang="de-DE" smtClean="0"/>
              <a:t>„Interaktives Video“</a:t>
            </a:r>
          </a:p>
          <a:p>
            <a:r>
              <a:rPr lang="de-DE" smtClean="0"/>
              <a:t>Playback mit dem </a:t>
            </a:r>
            <a:r>
              <a:rPr lang="de-DE" b="1" smtClean="0"/>
              <a:t>standardmäßigen ILIAS Medienplayer </a:t>
            </a:r>
            <a:r>
              <a:rPr lang="de-DE" smtClean="0"/>
              <a:t>(mediaelement.js)</a:t>
            </a:r>
          </a:p>
          <a:p>
            <a:r>
              <a:rPr lang="de-DE"/>
              <a:t>Videoquelle</a:t>
            </a:r>
            <a:r>
              <a:rPr lang="de-DE" b="1"/>
              <a:t>: Upload einer geeigenten Videodatei</a:t>
            </a:r>
            <a:r>
              <a:rPr lang="de-DE"/>
              <a:t> (mp4 / mov und h.264</a:t>
            </a:r>
            <a:r>
              <a:rPr lang="de-DE" smtClean="0"/>
              <a:t>)</a:t>
            </a:r>
          </a:p>
          <a:p>
            <a:r>
              <a:rPr lang="de-DE" b="1" smtClean="0"/>
              <a:t>(noch) Plug-In </a:t>
            </a:r>
            <a:r>
              <a:rPr lang="de-DE" smtClean="0"/>
              <a:t>für ILIAS 5.0.x</a:t>
            </a:r>
          </a:p>
          <a:p>
            <a:endParaRPr lang="de-DE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57B0-98DC-41E2-ADCC-9594340C30F2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7" name="AutoShape 2" descr="https://elearning14.ruf.uni-freiburg.de/ilias5_0_x/Customizing/global/plugins/Services/Repository/RepositoryObject/InteractiveVideo/templates/images/icon_xvid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094" y="1469138"/>
            <a:ext cx="2467010" cy="303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95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Fragen im Video platzieren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Fragen an beliebigen Zeitpunkten im Video</a:t>
            </a:r>
          </a:p>
          <a:p>
            <a:pPr lvl="1">
              <a:spcAft>
                <a:spcPts val="600"/>
              </a:spcAft>
            </a:pPr>
            <a:r>
              <a:rPr lang="de-DE"/>
              <a:t>Typen: Single Choice, Multiple Choice, Reflexionsfrage (ohne Antworten)</a:t>
            </a:r>
          </a:p>
          <a:p>
            <a:pPr lvl="1">
              <a:spcAft>
                <a:spcPts val="600"/>
              </a:spcAft>
            </a:pPr>
            <a:r>
              <a:rPr lang="de-DE"/>
              <a:t>Anzeige: Video stoppt, Overlay über Bildschirm</a:t>
            </a:r>
          </a:p>
          <a:p>
            <a:pPr lvl="1">
              <a:spcAft>
                <a:spcPts val="600"/>
              </a:spcAft>
            </a:pPr>
            <a:r>
              <a:rPr lang="de-DE"/>
              <a:t>Übersicht und CSV-Export der Nutzerergebnisse</a:t>
            </a:r>
          </a:p>
          <a:p>
            <a:pPr lvl="1">
              <a:spcAft>
                <a:spcPts val="600"/>
              </a:spcAft>
            </a:pPr>
            <a:r>
              <a:rPr lang="de-DE"/>
              <a:t>optional: Frage bei jedem Abspielen wiederholen, Versuche begrenzen</a:t>
            </a:r>
          </a:p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57B0-98DC-41E2-ADCC-9594340C30F2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649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Auswertung und Feedback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mtClean="0"/>
              <a:t>Auswertung und Feedback für Fragen</a:t>
            </a:r>
          </a:p>
          <a:p>
            <a:pPr lvl="1"/>
            <a:r>
              <a:rPr lang="de-DE" smtClean="0"/>
              <a:t>Antwortstatus / Punkte: {richtig – 1, falsch – 0} für gesamte Frage, keine Teilpunkte bei MC</a:t>
            </a:r>
          </a:p>
          <a:p>
            <a:pPr lvl="1"/>
            <a:r>
              <a:rPr lang="de-DE" smtClean="0"/>
              <a:t>Feedbacktext (einfacher Text, kein Rich-Text) bei richtiger</a:t>
            </a:r>
          </a:p>
          <a:p>
            <a:pPr lvl="1"/>
            <a:r>
              <a:rPr lang="de-DE" smtClean="0"/>
              <a:t>Feedbacksprungmarken für richtig und falsch zu Zeitpunkten innerhalb des Videos</a:t>
            </a:r>
          </a:p>
          <a:p>
            <a:pPr lvl="1"/>
            <a:r>
              <a:rPr lang="de-DE" smtClean="0"/>
              <a:t>Fragenübersicht für Lehrende über Beantwortungsquote der Fragen</a:t>
            </a:r>
          </a:p>
          <a:p>
            <a:pPr lvl="1"/>
            <a:r>
              <a:rPr lang="de-DE" smtClean="0"/>
              <a:t>Übersicht „Meine Ergebnisse“</a:t>
            </a:r>
          </a:p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57B0-98DC-41E2-ADCC-9594340C30F2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856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Annotationen / Kommentare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mtClean="0"/>
              <a:t>Kommentare / Annotationen an Zeitpunkt im Video</a:t>
            </a:r>
          </a:p>
          <a:p>
            <a:pPr lvl="1"/>
            <a:r>
              <a:rPr lang="de-DE"/>
              <a:t>Anzeige ab bsetimmtem Zeitpunkt bis zum Ende des Videos im „Kommentarstream“</a:t>
            </a:r>
          </a:p>
          <a:p>
            <a:pPr lvl="1"/>
            <a:r>
              <a:rPr lang="de-DE" smtClean="0"/>
              <a:t>private und „öffentliche“ Kommentare</a:t>
            </a:r>
          </a:p>
          <a:p>
            <a:pPr lvl="1"/>
            <a:r>
              <a:rPr lang="de-DE" smtClean="0"/>
              <a:t>Hand-In-Modus: nur Lehrperson sieht Kommentare aller Nutzer/innen, Kursmitglied sieht nur eigene Kommentare</a:t>
            </a:r>
          </a:p>
          <a:p>
            <a:pPr lvl="1"/>
            <a:r>
              <a:rPr lang="de-DE" smtClean="0"/>
              <a:t>Übersicht „Meine Kommentare“</a:t>
            </a:r>
          </a:p>
          <a:p>
            <a:pPr lvl="1"/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8D4F-131A-43F4-9E82-3DED5DE72B94}" type="datetime1">
              <a:rPr lang="de-DE" smtClean="0"/>
              <a:t>08.09.2015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Freiräume für wissenschaftliche Weiterbildung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57B0-98DC-41E2-ADCC-9594340C30F2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53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466725" y="1274899"/>
            <a:ext cx="7418388" cy="1470025"/>
          </a:xfrm>
        </p:spPr>
        <p:txBody>
          <a:bodyPr/>
          <a:lstStyle/>
          <a:p>
            <a:r>
              <a:rPr lang="de-DE" smtClean="0"/>
              <a:t>II. Live-Demo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928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490&quot;&gt;&lt;property id=&quot;20148&quot; value=&quot;5&quot;/&gt;&lt;property id=&quot;20300&quot; value=&quot;Folie 1 - &amp;quot;Open Source ILIAS Plugin:&amp;#x0D;&amp;#x0A;Interaktive Videos&amp;quot;&quot;/&gt;&lt;property id=&quot;20307&quot; value=&quot;311&quot;/&gt;&lt;/object&gt;&lt;object type=&quot;3&quot; unique_id=&quot;12766&quot;&gt;&lt;property id=&quot;20148&quot; value=&quot;5&quot;/&gt;&lt;property id=&quot;20300&quot; value=&quot;Folie 2 - &amp;quot;Agenda&amp;quot;&quot;/&gt;&lt;property id=&quot;20307&quot; value=&quot;350&quot;/&gt;&lt;/object&gt;&lt;object type=&quot;3&quot; unique_id=&quot;13253&quot;&gt;&lt;property id=&quot;20148&quot; value=&quot;5&quot;/&gt;&lt;property id=&quot;20300&quot; value=&quot;Folie 3 - &amp;quot;I. Ziele und Funktionsumfang&amp;#x0D;&amp;#x0A;&amp;quot;&quot;/&gt;&lt;property id=&quot;20307&quot; value=&quot;362&quot;/&gt;&lt;/object&gt;&lt;object type=&quot;3&quot; unique_id=&quot;14918&quot;&gt;&lt;property id=&quot;20148&quot; value=&quot;5&quot;/&gt;&lt;property id=&quot;20300&quot; value=&quot;Folie 9 - &amp;quot;II. Live-Demo&amp;quot;&quot;/&gt;&lt;property id=&quot;20307&quot; value=&quot;364&quot;/&gt;&lt;/object&gt;&lt;object type=&quot;3&quot; unique_id=&quot;14919&quot;&gt;&lt;property id=&quot;20148&quot; value=&quot;5&quot;/&gt;&lt;property id=&quot;20300&quot; value=&quot;Folie 11 - &amp;quot;III. Ausblick / Weiterentwicklung&amp;quot;&quot;/&gt;&lt;property id=&quot;20307&quot; value=&quot;365&quot;/&gt;&lt;/object&gt;&lt;object type=&quot;3&quot; unique_id=&quot;14920&quot;&gt;&lt;property id=&quot;20148&quot; value=&quot;5&quot;/&gt;&lt;property id=&quot;20300&quot; value=&quot;Folie 12 - &amp;quot;Ausblick - Ziele&amp;quot;&quot;/&gt;&lt;property id=&quot;20307&quot; value=&quot;368&quot;/&gt;&lt;/object&gt;&lt;object type=&quot;3&quot; unique_id=&quot;14921&quot;&gt;&lt;property id=&quot;20148&quot; value=&quot;5&quot;/&gt;&lt;property id=&quot;20300&quot; value=&quot;Folie 13 - &amp;quot;Ideen für Weiterentwickungen (1)&amp;quot;&quot;/&gt;&lt;property id=&quot;20307&quot; value=&quot;366&quot;/&gt;&lt;/object&gt;&lt;object type=&quot;3&quot; unique_id=&quot;14922&quot;&gt;&lt;property id=&quot;20148&quot; value=&quot;5&quot;/&gt;&lt;property id=&quot;20300&quot; value=&quot;Folie 14 - &amp;quot;Ideen für Weiterentwickungen (2)&amp;quot;&quot;/&gt;&lt;property id=&quot;20307&quot; value=&quot;367&quot;/&gt;&lt;/object&gt;&lt;object type=&quot;3&quot; unique_id=&quot;15031&quot;&gt;&lt;property id=&quot;20148&quot; value=&quot;5&quot;/&gt;&lt;property id=&quot;20300&quot; value=&quot;Folie 4 - &amp;quot;Ziele&amp;quot;&quot;/&gt;&lt;property id=&quot;20307&quot; value=&quot;369&quot;/&gt;&lt;/object&gt;&lt;object type=&quot;3&quot; unique_id=&quot;15032&quot;&gt;&lt;property id=&quot;20148&quot; value=&quot;5&quot;/&gt;&lt;property id=&quot;20300&quot; value=&quot;Folie 5 - &amp;quot;Funktionsumfang allgemein&amp;quot;&quot;/&gt;&lt;property id=&quot;20307&quot; value=&quot;370&quot;/&gt;&lt;/object&gt;&lt;object type=&quot;3&quot; unique_id=&quot;15131&quot;&gt;&lt;property id=&quot;20148&quot; value=&quot;5&quot;/&gt;&lt;property id=&quot;20300&quot; value=&quot;Folie 6 - &amp;quot;Fragen im Video platzieren&amp;quot;&quot;/&gt;&lt;property id=&quot;20307&quot; value=&quot;373&quot;/&gt;&lt;/object&gt;&lt;object type=&quot;3&quot; unique_id=&quot;15132&quot;&gt;&lt;property id=&quot;20148&quot; value=&quot;5&quot;/&gt;&lt;property id=&quot;20300&quot; value=&quot;Folie 7 - &amp;quot;Auswertung und Feedback&amp;quot;&quot;/&gt;&lt;property id=&quot;20307&quot; value=&quot;371&quot;/&gt;&lt;/object&gt;&lt;object type=&quot;3&quot; unique_id=&quot;15133&quot;&gt;&lt;property id=&quot;20148&quot; value=&quot;5&quot;/&gt;&lt;property id=&quot;20300&quot; value=&quot;Folie 8 - &amp;quot;Annotationen / Kommentare&amp;quot;&quot;/&gt;&lt;property id=&quot;20307&quot; value=&quot;372&quot;/&gt;&lt;/object&gt;&lt;object type=&quot;3&quot; unique_id=&quot;15215&quot;&gt;&lt;property id=&quot;20148&quot; value=&quot;5&quot;/&gt;&lt;property id=&quot;20300&quot; value=&quot;Folie 10 - &amp;quot;Come on, I wanna try this out…&amp;quot;&quot;/&gt;&lt;property id=&quot;20307&quot; value=&quot;374&quot;/&gt;&lt;/object&gt;&lt;object type=&quot;3&quot; unique_id=&quot;15265&quot;&gt;&lt;property id=&quot;20148&quot; value=&quot;5&quot;/&gt;&lt;property id=&quot;20300&quot; value=&quot;Folie 15 - &amp;quot;Fragen und Anregungen&amp;quot;&quot;/&gt;&lt;property id=&quot;20307&quot; value=&quot;37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h_master_vorlage">
  <a:themeElements>
    <a:clrScheme name="Uni_Praesentation_E1_RGB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CC"/>
      </a:accent1>
      <a:accent2>
        <a:srgbClr val="004A99"/>
      </a:accent2>
      <a:accent3>
        <a:srgbClr val="FFFFFF"/>
      </a:accent3>
      <a:accent4>
        <a:srgbClr val="000000"/>
      </a:accent4>
      <a:accent5>
        <a:srgbClr val="E2E2E2"/>
      </a:accent5>
      <a:accent6>
        <a:srgbClr val="00428A"/>
      </a:accent6>
      <a:hlink>
        <a:srgbClr val="5781BD"/>
      </a:hlink>
      <a:folHlink>
        <a:srgbClr val="C1002A"/>
      </a:folHlink>
    </a:clrScheme>
    <a:fontScheme name="Uni_Praesentation_E1_RGB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ni_Praesentation_E1_RGB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_Praesentation_E1_RGB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_Praesentation_E1_RGB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_Praesentation_E1_RGB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_Praesentation_E1_RGB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_Praesentation_E1_RGB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_Praesentation_E1_RGB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_Praesentation_E1_RGB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_Praesentation_E1_RGB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_Praesentation_E1_RGB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_Praesentation_E1_RGB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_Praesentation_E1_RGB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_Praesentation_E1_RGB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CC"/>
        </a:accent1>
        <a:accent2>
          <a:srgbClr val="004A99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428A"/>
        </a:accent6>
        <a:hlink>
          <a:srgbClr val="5781BD"/>
        </a:hlink>
        <a:folHlink>
          <a:srgbClr val="C10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oh_master_vorlage</Template>
  <TotalTime>0</TotalTime>
  <Words>516</Words>
  <Application>Microsoft Office PowerPoint</Application>
  <PresentationFormat>Bildschirmpräsentation (4:3)</PresentationFormat>
  <Paragraphs>117</Paragraphs>
  <Slides>15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oh_master_vorlage</vt:lpstr>
      <vt:lpstr>Open Source ILIAS Plugin: Interaktive Videos</vt:lpstr>
      <vt:lpstr>Agenda</vt:lpstr>
      <vt:lpstr>I. Ziele und Funktionsumfang </vt:lpstr>
      <vt:lpstr>Ziele</vt:lpstr>
      <vt:lpstr>Funktionsumfang allgemein</vt:lpstr>
      <vt:lpstr>Fragen im Video platzieren</vt:lpstr>
      <vt:lpstr>Auswertung und Feedback</vt:lpstr>
      <vt:lpstr>Annotationen / Kommentare</vt:lpstr>
      <vt:lpstr>II. Live-Demo</vt:lpstr>
      <vt:lpstr>Come on, I wanna try this out…</vt:lpstr>
      <vt:lpstr>III. Ausblick / Weiterentwicklung</vt:lpstr>
      <vt:lpstr>Ausblick - Ziele</vt:lpstr>
      <vt:lpstr>Ideen für Weiterentwickungen (1)</vt:lpstr>
      <vt:lpstr>Ideen für Weiterentwickungen (2)</vt:lpstr>
      <vt:lpstr>Fragen und Anregungen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Marko Glaubitz</dc:creator>
  <cp:lastModifiedBy>Marko Glaubitz</cp:lastModifiedBy>
  <cp:revision>190</cp:revision>
  <cp:lastPrinted>2013-11-21T15:43:35Z</cp:lastPrinted>
  <dcterms:created xsi:type="dcterms:W3CDTF">2014-02-13T14:07:13Z</dcterms:created>
  <dcterms:modified xsi:type="dcterms:W3CDTF">2015-09-10T12:40:18Z</dcterms:modified>
</cp:coreProperties>
</file>