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86" r:id="rId2"/>
    <p:sldId id="277" r:id="rId3"/>
    <p:sldId id="278" r:id="rId4"/>
    <p:sldId id="290" r:id="rId5"/>
    <p:sldId id="282" r:id="rId6"/>
    <p:sldId id="285" r:id="rId7"/>
    <p:sldId id="287" r:id="rId8"/>
    <p:sldId id="279" r:id="rId9"/>
    <p:sldId id="283" r:id="rId10"/>
    <p:sldId id="294" r:id="rId11"/>
    <p:sldId id="284" r:id="rId12"/>
    <p:sldId id="274" r:id="rId13"/>
    <p:sldId id="293" r:id="rId14"/>
    <p:sldId id="276" r:id="rId15"/>
    <p:sldId id="291" r:id="rId16"/>
    <p:sldId id="295" r:id="rId17"/>
  </p:sldIdLst>
  <p:sldSz cx="9144000" cy="6858000" type="screen4x3"/>
  <p:notesSz cx="6858000" cy="9144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9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39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39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39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3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5C"/>
    <a:srgbClr val="ADF444"/>
    <a:srgbClr val="D3DEDE"/>
    <a:srgbClr val="7FB231"/>
    <a:srgbClr val="6C8C48"/>
    <a:srgbClr val="87AE5A"/>
    <a:srgbClr val="DC0028"/>
    <a:srgbClr val="B3C7E6"/>
    <a:srgbClr val="E1E6F5"/>
    <a:srgbClr val="9CB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20554" autoAdjust="0"/>
    <p:restoredTop sz="70248" autoAdjust="0"/>
  </p:normalViewPr>
  <p:slideViewPr>
    <p:cSldViewPr showGuides="1">
      <p:cViewPr>
        <p:scale>
          <a:sx n="75" d="100"/>
          <a:sy n="75" d="100"/>
        </p:scale>
        <p:origin x="-1120" y="-1592"/>
      </p:cViewPr>
      <p:guideLst>
        <p:guide orient="horz" pos="2165"/>
        <p:guide pos="33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17" d="100"/>
          <a:sy n="117" d="100"/>
        </p:scale>
        <p:origin x="-402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0B0FAE-526D-4EBE-AFD0-80C4D711E5FF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19172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42E25D-D65C-4C36-AB46-95774DB7E4A1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67938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9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9" charset="0"/>
        <a:ea typeface="ＭＳ Ｐゴシック" pitchFamily="39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9" charset="0"/>
        <a:ea typeface="ＭＳ Ｐゴシック" pitchFamily="39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9" charset="0"/>
        <a:ea typeface="ＭＳ Ｐゴシック" pitchFamily="39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9" charset="0"/>
        <a:ea typeface="ＭＳ Ｐゴシック" pitchFamily="3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Mich</a:t>
            </a:r>
            <a:r>
              <a:rPr lang="de-DE" baseline="0" dirty="0" smtClean="0"/>
              <a:t> vorstellen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E25D-D65C-4C36-AB46-95774DB7E4A1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0198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E25D-D65C-4C36-AB46-95774DB7E4A1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225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E25D-D65C-4C36-AB46-95774DB7E4A1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8969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E25D-D65C-4C36-AB46-95774DB7E4A1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8508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E25D-D65C-4C36-AB46-95774DB7E4A1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8969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E25D-D65C-4C36-AB46-95774DB7E4A1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3380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E25D-D65C-4C36-AB46-95774DB7E4A1}" type="slidenum">
              <a:rPr lang="de-CH" smtClean="0"/>
              <a:pPr/>
              <a:t>15</a:t>
            </a:fld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E25D-D65C-4C36-AB46-95774DB7E4A1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5977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E25D-D65C-4C36-AB46-95774DB7E4A1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8667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E25D-D65C-4C36-AB46-95774DB7E4A1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8591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E25D-D65C-4C36-AB46-95774DB7E4A1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8591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E25D-D65C-4C36-AB46-95774DB7E4A1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8591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870075" y="687388"/>
            <a:ext cx="3063875" cy="22971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" y="8685880"/>
            <a:ext cx="2972004" cy="45812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CH" smtClean="0"/>
              <a:t>Heberle &amp; Tribelhorn | Projekte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B1EA56-261E-48F6-AB97-29C8F7CA382B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1690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E25D-D65C-4C36-AB46-95774DB7E4A1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2765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E25D-D65C-4C36-AB46-95774DB7E4A1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225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 userDrawn="1"/>
        </p:nvSpPr>
        <p:spPr bwMode="auto">
          <a:xfrm flipH="1">
            <a:off x="7305671" y="1412776"/>
            <a:ext cx="1838325" cy="5445224"/>
          </a:xfrm>
          <a:prstGeom prst="rect">
            <a:avLst/>
          </a:prstGeom>
          <a:solidFill>
            <a:srgbClr val="DC002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750" y="1654175"/>
            <a:ext cx="6621463" cy="1143000"/>
          </a:xfrm>
        </p:spPr>
        <p:txBody>
          <a:bodyPr/>
          <a:lstStyle>
            <a:lvl1pPr>
              <a:defRPr b="0" i="0">
                <a:latin typeface="Frutiger LT 65 Bold"/>
                <a:cs typeface="Frutiger LT 65 Bold"/>
              </a:defRPr>
            </a:lvl1pPr>
          </a:lstStyle>
          <a:p>
            <a:r>
              <a:rPr lang="de-CH" dirty="0" smtClean="0"/>
              <a:t>Mastertitelformat bearbeiten</a:t>
            </a:r>
            <a:endParaRPr lang="de-CH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022600"/>
            <a:ext cx="6621463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CH" smtClean="0"/>
              <a:t>Master-Untertitelformat bearbeiten</a:t>
            </a:r>
            <a:endParaRPr lang="de-CH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539750" y="6548438"/>
            <a:ext cx="2889250" cy="252412"/>
          </a:xfr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6816B9-D47D-884F-BEFD-2E242D40ADF3}" type="datetime4">
              <a:rPr lang="de-CH" smtClean="0"/>
              <a:t>Oktober 6, 2015</a:t>
            </a:fld>
            <a:endParaRPr lang="de-CH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107950" y="179388"/>
            <a:ext cx="4464050" cy="252412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de-CH" smtClean="0"/>
              <a:t>Starting Days 2014 - ILIAS</a:t>
            </a:r>
            <a:endParaRPr lang="de-CH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43950" y="6548438"/>
            <a:ext cx="360363" cy="215900"/>
          </a:xfrm>
        </p:spPr>
        <p:txBody>
          <a:bodyPr/>
          <a:lstStyle>
            <a:lvl1pPr>
              <a:defRPr/>
            </a:lvl1pPr>
          </a:lstStyle>
          <a:p>
            <a:fld id="{76D830D7-4621-4DCB-8BBD-6691CD97E350}" type="slidenum">
              <a:rPr lang="de-CH"/>
              <a:pPr/>
              <a:t>‹Nr.›</a:t>
            </a:fld>
            <a:endParaRPr lang="de-CH"/>
          </a:p>
        </p:txBody>
      </p:sp>
      <p:pic>
        <p:nvPicPr>
          <p:cNvPr id="11" name="Picture 10" descr="ub_8pt_rgb.jpg                                                 000546B7mg                             B9C1C449: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7475" y="107950"/>
            <a:ext cx="13065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D86294-A6BD-984F-B059-AF938BF691DF}" type="datetime4">
              <a:rPr lang="de-CH" smtClean="0"/>
              <a:t>Oktober 6,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Starting Days 2014 - ILIAS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D922D1C-FB6B-4C10-81FF-14FF832E9141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647700"/>
            <a:ext cx="2014537" cy="5505450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647700"/>
            <a:ext cx="5894388" cy="5505450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90C51C-9C05-EF47-BF50-6B312042D4A1}" type="datetime4">
              <a:rPr lang="de-CH" smtClean="0"/>
              <a:t>Oktober 6,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Starting Days 2014 - ILIAS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743615D-CDA4-4135-9BD6-FFA8C4ABDC66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ACACB3D-470C-054D-896B-975CDD1AA66E}" type="datetime4">
              <a:rPr lang="de-CH" smtClean="0"/>
              <a:t>Oktober 6,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Starting Days 2014 - ILIAS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34FFD94-0E7C-4E00-ABE0-86CC1AA3113F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A8CDE6-62AC-E149-95D9-A28B02040DF1}" type="datetime4">
              <a:rPr lang="de-CH" smtClean="0"/>
              <a:t>Oktober 6,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Starting Days 2014 - ILIAS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302B0B-225C-4A73-8CFB-E20C9C1F9877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654175"/>
            <a:ext cx="395446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54175"/>
            <a:ext cx="3954462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41FBD8-44A2-7E4A-8180-E1616AD6374F}" type="datetime4">
              <a:rPr lang="de-CH" smtClean="0"/>
              <a:t>Oktober 6,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Starting Days 2014 - ILIAS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AD75916-FF21-49F1-9FA0-1A0EC169452F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BF9745F-735A-DD4F-BBF3-F0BD9B1ABB17}" type="datetime4">
              <a:rPr lang="de-CH" smtClean="0"/>
              <a:t>Oktober 6,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Starting Days 2014 - ILIAS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261904A-658E-4A78-AE4C-2A9BA7AB6A79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9495E4-65D6-1843-88E6-D734BB753A5D}" type="datetime4">
              <a:rPr lang="de-CH" smtClean="0"/>
              <a:t>Oktober 6,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Starting Days 2014 - ILIAS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796C42-2E5E-4AFE-93DC-58F7EE3FA88D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B0FD78-2980-7440-9D2E-7772AE238CAF}" type="datetime4">
              <a:rPr lang="de-CH" smtClean="0"/>
              <a:t>Oktober 6,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Starting Days 2014 - ILIAS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E019880-8E3C-4C44-BB9D-12CD56C46E51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D078B0D-FD12-AF40-B03A-C3565401B2B9}" type="datetime4">
              <a:rPr lang="de-CH" smtClean="0"/>
              <a:t>Oktober 6,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Starting Days 2014 - ILIAS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A2B58E-9D4F-49BC-AE61-9C119DFF8719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Bild auf Platzhalter ziehen oder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773A9C-F97C-6A45-9F8C-521DB3FA8BF8}" type="datetime4">
              <a:rPr lang="de-CH" smtClean="0"/>
              <a:t>Oktober 6,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Starting Days 2014 - ILIAS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979D5A-2AD6-41D9-AA95-C3E9B1491959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ChangeArrowheads="1"/>
          </p:cNvSpPr>
          <p:nvPr/>
        </p:nvSpPr>
        <p:spPr bwMode="auto">
          <a:xfrm flipH="1">
            <a:off x="7305671" y="1412776"/>
            <a:ext cx="1838325" cy="5445224"/>
          </a:xfrm>
          <a:prstGeom prst="rect">
            <a:avLst/>
          </a:prstGeom>
          <a:solidFill>
            <a:srgbClr val="DC002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47700"/>
            <a:ext cx="662146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</a:t>
            </a:r>
            <a:r>
              <a:rPr lang="de-CH" dirty="0" smtClean="0"/>
              <a:t>bearbeiten</a:t>
            </a:r>
            <a:br>
              <a:rPr lang="de-CH" dirty="0" smtClean="0"/>
            </a:br>
            <a:endParaRPr lang="de-CH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1" y="1654175"/>
            <a:ext cx="6624538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48438"/>
            <a:ext cx="381158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Frutiger LT 45 Light"/>
                <a:cs typeface="Frutiger LT 45 Light"/>
              </a:defRPr>
            </a:lvl1pPr>
          </a:lstStyle>
          <a:p>
            <a:fld id="{77792BE6-24C8-6E43-8CA3-5E13E9B0D555}" type="datetime4">
              <a:rPr lang="de-CH" smtClean="0"/>
              <a:t>Oktober 6, 2015</a:t>
            </a:fld>
            <a:endParaRPr lang="de-CH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0813" y="152400"/>
            <a:ext cx="539908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de-CH" smtClean="0"/>
              <a:t>Starting Days 2014 - ILIAS</a:t>
            </a:r>
            <a:endParaRPr lang="de-CH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48438"/>
            <a:ext cx="36036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Frutiger LT 45 Light"/>
                <a:cs typeface="Frutiger LT 45 Light"/>
              </a:defRPr>
            </a:lvl1pPr>
          </a:lstStyle>
          <a:p>
            <a:fld id="{4AB9C217-FFEF-4925-9AB4-7A2FB2B1BFAE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4" name="Picture 10" descr="ub_8pt_rgb.jpg                                                 000546B7mg                             B9C1C449: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7475" y="107950"/>
            <a:ext cx="13065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rtl="0" eaLnBrk="1" fontAlgn="base" hangingPunct="1">
        <a:lnSpc>
          <a:spcPct val="90000"/>
        </a:lnSpc>
        <a:spcBef>
          <a:spcPts val="600"/>
        </a:spcBef>
        <a:spcAft>
          <a:spcPts val="0"/>
        </a:spcAft>
        <a:defRPr sz="2600" b="0">
          <a:solidFill>
            <a:srgbClr val="000000"/>
          </a:solidFill>
          <a:latin typeface="Frutiger LT 45 Light"/>
          <a:ea typeface="+mj-ea"/>
          <a:cs typeface="Frutiger LT 45 Light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pitchFamily="39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pitchFamily="39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pitchFamily="39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pitchFamily="39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pitchFamily="39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pitchFamily="39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pitchFamily="39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pitchFamily="39" charset="0"/>
        </a:defRPr>
      </a:lvl9pPr>
    </p:titleStyle>
    <p:bodyStyle>
      <a:lvl1pPr marL="419100" indent="-2349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rgbClr val="DC0028"/>
        </a:buClr>
        <a:buSzPct val="85000"/>
        <a:buFont typeface="Arial"/>
        <a:buChar char="•"/>
        <a:defRPr sz="2000">
          <a:solidFill>
            <a:srgbClr val="000000"/>
          </a:solidFill>
          <a:latin typeface="Frutiger LT 45 Light"/>
          <a:ea typeface="+mn-ea"/>
          <a:cs typeface="Frutiger LT 45 Light"/>
        </a:defRPr>
      </a:lvl1pPr>
      <a:lvl2pPr marL="8382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Wingdings" charset="2"/>
        <a:buChar char="§"/>
        <a:defRPr sz="1800">
          <a:solidFill>
            <a:srgbClr val="000000"/>
          </a:solidFill>
          <a:latin typeface="Frutiger LT 45 Light"/>
          <a:ea typeface="ＭＳ Ｐゴシック" pitchFamily="39" charset="-128"/>
          <a:cs typeface="Frutiger LT 45 Light"/>
        </a:defRPr>
      </a:lvl2pPr>
      <a:lvl3pPr marL="12954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SzPct val="85000"/>
        <a:buFont typeface="Wingdings" charset="2"/>
        <a:buChar char="§"/>
        <a:defRPr sz="1600">
          <a:solidFill>
            <a:srgbClr val="000000"/>
          </a:solidFill>
          <a:latin typeface="Frutiger LT 45 Light"/>
          <a:ea typeface="ＭＳ Ｐゴシック" pitchFamily="39" charset="-128"/>
          <a:cs typeface="Frutiger LT 45 Light"/>
        </a:defRPr>
      </a:lvl3pPr>
      <a:lvl4pPr marL="17145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SzPct val="85000"/>
        <a:buFont typeface="Wingdings" charset="2"/>
        <a:buChar char="§"/>
        <a:defRPr sz="1600">
          <a:solidFill>
            <a:srgbClr val="000000"/>
          </a:solidFill>
          <a:latin typeface="Frutiger LT 45 Light"/>
          <a:ea typeface="ＭＳ Ｐゴシック" pitchFamily="39" charset="-128"/>
          <a:cs typeface="Frutiger LT 45 Light"/>
        </a:defRPr>
      </a:lvl4pPr>
      <a:lvl5pPr marL="21336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charset="2"/>
        <a:buChar char="§"/>
        <a:defRPr sz="1600">
          <a:solidFill>
            <a:srgbClr val="000000"/>
          </a:solidFill>
          <a:latin typeface="Frutiger LT 45 Light"/>
          <a:ea typeface="ＭＳ Ｐゴシック" pitchFamily="39" charset="-128"/>
          <a:cs typeface="Frutiger LT 45 Light"/>
        </a:defRPr>
      </a:lvl5pPr>
      <a:lvl6pPr marL="25908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9" charset="0"/>
        <a:buChar char="–"/>
        <a:defRPr>
          <a:solidFill>
            <a:srgbClr val="000000"/>
          </a:solidFill>
          <a:latin typeface="+mn-lt"/>
          <a:ea typeface="ＭＳ Ｐゴシック" pitchFamily="39" charset="-128"/>
        </a:defRPr>
      </a:lvl6pPr>
      <a:lvl7pPr marL="30480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9" charset="0"/>
        <a:buChar char="–"/>
        <a:defRPr>
          <a:solidFill>
            <a:srgbClr val="000000"/>
          </a:solidFill>
          <a:latin typeface="+mn-lt"/>
          <a:ea typeface="ＭＳ Ｐゴシック" pitchFamily="39" charset="-128"/>
        </a:defRPr>
      </a:lvl7pPr>
      <a:lvl8pPr marL="35052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9" charset="0"/>
        <a:buChar char="–"/>
        <a:defRPr>
          <a:solidFill>
            <a:srgbClr val="000000"/>
          </a:solidFill>
          <a:latin typeface="+mn-lt"/>
          <a:ea typeface="ＭＳ Ｐゴシック" pitchFamily="39" charset="-128"/>
        </a:defRPr>
      </a:lvl8pPr>
      <a:lvl9pPr marL="39624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9" charset="0"/>
        <a:buChar char="–"/>
        <a:defRPr>
          <a:solidFill>
            <a:srgbClr val="000000"/>
          </a:solidFill>
          <a:latin typeface="+mn-lt"/>
          <a:ea typeface="ＭＳ Ｐゴシック" pitchFamily="39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mailto:david.graf@ilub.unibe.ch" TargetMode="Externa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2.5/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3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95E4-65D6-1843-88E6-D734BB753A5D}" type="datetime4">
              <a:rPr lang="de-CH" smtClean="0"/>
              <a:t>Oktober 6,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6C42-2E5E-4AFE-93DC-58F7EE3FA88D}" type="slidenum">
              <a:rPr lang="de-CH" smtClean="0"/>
              <a:pPr/>
              <a:t>1</a:t>
            </a:fld>
            <a:endParaRPr lang="de-CH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69" t="854" r="4568" b="-1"/>
          <a:stretch/>
        </p:blipFill>
        <p:spPr>
          <a:xfrm>
            <a:off x="0" y="1405775"/>
            <a:ext cx="7577498" cy="5479609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5238328"/>
            <a:ext cx="72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0" i="0">
                <a:solidFill>
                  <a:srgbClr val="000000"/>
                </a:solidFill>
                <a:latin typeface="Frutiger LT 65 Bold"/>
                <a:ea typeface="+mj-ea"/>
                <a:cs typeface="Frutiger LT 65 Bold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de-DE" sz="3600" b="1" dirty="0" err="1" smtClean="0">
                <a:solidFill>
                  <a:srgbClr val="FFFFFF"/>
                </a:solidFill>
              </a:rPr>
              <a:t>Opencast-</a:t>
            </a:r>
            <a:r>
              <a:rPr lang="de-DE" sz="3600" b="1" dirty="0" err="1">
                <a:solidFill>
                  <a:srgbClr val="FFFFFF"/>
                </a:solidFill>
              </a:rPr>
              <a:t>Plugin</a:t>
            </a:r>
            <a:r>
              <a:rPr lang="de-DE" sz="3600" b="1" dirty="0">
                <a:solidFill>
                  <a:srgbClr val="FFFFFF"/>
                </a:solidFill>
              </a:rPr>
              <a:t> 2</a:t>
            </a:r>
            <a:r>
              <a:rPr lang="de-DE" sz="3600" b="1" dirty="0" smtClean="0">
                <a:solidFill>
                  <a:srgbClr val="FFFFFF"/>
                </a:solidFill>
              </a:rPr>
              <a:t> </a:t>
            </a:r>
            <a:endParaRPr lang="de-DE" sz="3200" b="1" dirty="0">
              <a:solidFill>
                <a:srgbClr val="FFFFFF"/>
              </a:solidFill>
            </a:endParaRPr>
          </a:p>
          <a:p>
            <a:pPr algn="ctr"/>
            <a:r>
              <a:rPr lang="de-DE" sz="2900" dirty="0" smtClean="0">
                <a:solidFill>
                  <a:srgbClr val="FFFFFF"/>
                </a:solidFill>
              </a:rPr>
              <a:t>Features</a:t>
            </a:r>
            <a:r>
              <a:rPr lang="de-DE" sz="2900" dirty="0">
                <a:solidFill>
                  <a:srgbClr val="FFFFFF"/>
                </a:solidFill>
              </a:rPr>
              <a:t> </a:t>
            </a:r>
            <a:r>
              <a:rPr lang="de-DE" sz="2900" dirty="0" smtClean="0">
                <a:solidFill>
                  <a:srgbClr val="FFFFFF"/>
                </a:solidFill>
              </a:rPr>
              <a:t>und Einsatzszenarien </a:t>
            </a: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54595" y="188640"/>
            <a:ext cx="7053709" cy="1104528"/>
          </a:xfrm>
          <a:prstGeom prst="rect">
            <a:avLst/>
          </a:prstGeom>
        </p:spPr>
        <p:txBody>
          <a:bodyPr/>
          <a:lstStyle>
            <a:lvl1pPr marL="419100" indent="-4191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DC0028"/>
              </a:buClr>
              <a:buSzPct val="85000"/>
              <a:buFont typeface="Lucida Grande"/>
              <a:buChar char="|"/>
              <a:defRPr sz="2200">
                <a:solidFill>
                  <a:srgbClr val="000000"/>
                </a:solidFill>
                <a:latin typeface="Frutiger LT 45 Light"/>
                <a:ea typeface="+mn-ea"/>
                <a:cs typeface="Frutiger LT 45 Light"/>
              </a:defRPr>
            </a:lvl1pPr>
            <a:lvl2pPr marL="8382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itchFamily="39" charset="0"/>
              <a:buChar char="—"/>
              <a:defRPr sz="2000">
                <a:solidFill>
                  <a:srgbClr val="000000"/>
                </a:solidFill>
                <a:latin typeface="Frutiger LT 45 Light"/>
                <a:ea typeface="ＭＳ Ｐゴシック" pitchFamily="39" charset="-128"/>
                <a:cs typeface="Frutiger LT 45 Light"/>
              </a:defRPr>
            </a:lvl2pPr>
            <a:lvl3pPr marL="12954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Arial" pitchFamily="39" charset="0"/>
              <a:buChar char="–"/>
              <a:defRPr>
                <a:solidFill>
                  <a:srgbClr val="000000"/>
                </a:solidFill>
                <a:latin typeface="Frutiger LT 45 Light"/>
                <a:ea typeface="ＭＳ Ｐゴシック" pitchFamily="39" charset="-128"/>
                <a:cs typeface="Frutiger LT 45 Light"/>
              </a:defRPr>
            </a:lvl3pPr>
            <a:lvl4pPr marL="17145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Arial" pitchFamily="39" charset="0"/>
              <a:buChar char="–"/>
              <a:defRPr>
                <a:solidFill>
                  <a:srgbClr val="000000"/>
                </a:solidFill>
                <a:latin typeface="Frutiger LT 45 Light"/>
                <a:ea typeface="ＭＳ Ｐゴシック" pitchFamily="39" charset="-128"/>
                <a:cs typeface="Frutiger LT 45 Light"/>
              </a:defRPr>
            </a:lvl4pPr>
            <a:lvl5pPr marL="21336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itchFamily="39" charset="0"/>
              <a:buChar char="–"/>
              <a:defRPr>
                <a:solidFill>
                  <a:srgbClr val="000000"/>
                </a:solidFill>
                <a:latin typeface="Frutiger LT 45 Light"/>
                <a:ea typeface="ＭＳ Ｐゴシック" pitchFamily="39" charset="-128"/>
                <a:cs typeface="Frutiger LT 45 Light"/>
              </a:defRPr>
            </a:lvl5pPr>
            <a:lvl6pPr marL="25908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itchFamily="39" charset="0"/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39" charset="-128"/>
              </a:defRPr>
            </a:lvl6pPr>
            <a:lvl7pPr marL="30480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itchFamily="39" charset="0"/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39" charset="-128"/>
              </a:defRPr>
            </a:lvl7pPr>
            <a:lvl8pPr marL="35052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itchFamily="39" charset="0"/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39" charset="-128"/>
              </a:defRPr>
            </a:lvl8pPr>
            <a:lvl9pPr marL="3962400" indent="-3810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itchFamily="39" charset="0"/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39" charset="-128"/>
              </a:defRPr>
            </a:lvl9pPr>
          </a:lstStyle>
          <a:p>
            <a:pPr marL="0" indent="0">
              <a:buNone/>
            </a:pPr>
            <a:r>
              <a:rPr lang="de-DE" sz="1400" dirty="0" smtClean="0"/>
              <a:t>Supportstelle für ICT-gestützte Lehre und Forschung (</a:t>
            </a:r>
            <a:r>
              <a:rPr lang="de-DE" sz="1400" dirty="0" err="1" smtClean="0"/>
              <a:t>iLUB</a:t>
            </a:r>
            <a:r>
              <a:rPr lang="de-DE" sz="1400" dirty="0" smtClean="0"/>
              <a:t>), Universität Bern</a:t>
            </a:r>
          </a:p>
          <a:p>
            <a:pPr marL="0" indent="0">
              <a:buNone/>
            </a:pPr>
            <a:r>
              <a:rPr lang="de-DE" sz="1400" dirty="0" smtClean="0"/>
              <a:t>David Graf, </a:t>
            </a:r>
            <a:r>
              <a:rPr lang="de-DE" sz="1400" dirty="0" err="1" smtClean="0">
                <a:hlinkClick r:id="rId4"/>
              </a:rPr>
              <a:t>david.graf@ilub.unibe.ch</a:t>
            </a:r>
            <a:endParaRPr lang="de-DE" sz="1400" dirty="0" smtClean="0"/>
          </a:p>
          <a:p>
            <a:pPr marL="0" indent="0">
              <a:buNone/>
            </a:pPr>
            <a:endParaRPr lang="de-DE" sz="400" dirty="0"/>
          </a:p>
        </p:txBody>
      </p:sp>
      <p:pic>
        <p:nvPicPr>
          <p:cNvPr id="2" name="Bild 1" descr="SwitchCastChannel.png"/>
          <p:cNvPicPr>
            <a:picLocks noChangeAspect="1"/>
          </p:cNvPicPr>
          <p:nvPr/>
        </p:nvPicPr>
        <p:blipFill>
          <a:blip r:embed="rId5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916832"/>
            <a:ext cx="3476104" cy="347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90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CB3D-470C-054D-896B-975CDD1AA66E}" type="datetime4">
              <a:rPr lang="de-CH" smtClean="0"/>
              <a:t>Oktober 6,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FD94-0E7C-4E00-ABE0-86CC1AA3113F}" type="slidenum">
              <a:rPr lang="de-CH" smtClean="0"/>
              <a:pPr/>
              <a:t>10</a:t>
            </a:fld>
            <a:endParaRPr lang="de-CH"/>
          </a:p>
        </p:txBody>
      </p:sp>
      <p:sp>
        <p:nvSpPr>
          <p:cNvPr id="27" name="Titel 1"/>
          <p:cNvSpPr txBox="1">
            <a:spLocks/>
          </p:cNvSpPr>
          <p:nvPr/>
        </p:nvSpPr>
        <p:spPr bwMode="auto">
          <a:xfrm>
            <a:off x="539750" y="476672"/>
            <a:ext cx="662146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2600" b="0">
                <a:solidFill>
                  <a:srgbClr val="000000"/>
                </a:solidFill>
                <a:latin typeface="Frutiger LT 45 Light"/>
                <a:ea typeface="+mj-ea"/>
                <a:cs typeface="Frutiger LT 45 Light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b="1" dirty="0" smtClean="0"/>
              <a:t>Besitzer vor Aufnahme zuweisen </a:t>
            </a:r>
            <a:r>
              <a:rPr lang="de-DE" sz="2400" dirty="0" smtClean="0"/>
              <a:t>Kommunikationstraining bei Medizinern</a:t>
            </a:r>
            <a:endParaRPr lang="de-DE" dirty="0"/>
          </a:p>
        </p:txBody>
      </p:sp>
      <p:pic>
        <p:nvPicPr>
          <p:cNvPr id="29" name="Bild 28" descr="Bildschirmfoto 2015-09-09 um 08.52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6380351" cy="46805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563888" y="6237312"/>
            <a:ext cx="3332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Illustration: </a:t>
            </a:r>
            <a:r>
              <a:rPr lang="de-DE" sz="1600" dirty="0" err="1" smtClean="0"/>
              <a:t>Dominicq</a:t>
            </a:r>
            <a:r>
              <a:rPr lang="de-DE" sz="1600" dirty="0" smtClean="0"/>
              <a:t> </a:t>
            </a:r>
            <a:r>
              <a:rPr lang="de-DE" sz="1600" dirty="0" err="1" smtClean="0"/>
              <a:t>Riedo</a:t>
            </a:r>
            <a:r>
              <a:rPr lang="de-DE" sz="1600" dirty="0"/>
              <a:t> </a:t>
            </a:r>
            <a:r>
              <a:rPr lang="de-DE" sz="1600" dirty="0" smtClean="0"/>
              <a:t>(2015)</a:t>
            </a:r>
            <a:endParaRPr lang="de-DE" sz="1600" dirty="0"/>
          </a:p>
        </p:txBody>
      </p:sp>
      <p:sp>
        <p:nvSpPr>
          <p:cNvPr id="5" name="Oval 4"/>
          <p:cNvSpPr/>
          <p:nvPr/>
        </p:nvSpPr>
        <p:spPr bwMode="auto">
          <a:xfrm>
            <a:off x="3995936" y="4365104"/>
            <a:ext cx="432048" cy="432048"/>
          </a:xfrm>
          <a:prstGeom prst="ellipse">
            <a:avLst/>
          </a:prstGeom>
          <a:solidFill>
            <a:schemeClr val="bg2">
              <a:lumMod val="75000"/>
              <a:alpha val="8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solidFill>
                <a:schemeClr val="tx1"/>
              </a:solidFill>
              <a:effectLst/>
              <a:latin typeface="Arial" pitchFamily="39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580112" y="4365104"/>
            <a:ext cx="432048" cy="432048"/>
          </a:xfrm>
          <a:prstGeom prst="ellipse">
            <a:avLst/>
          </a:prstGeom>
          <a:solidFill>
            <a:schemeClr val="bg2">
              <a:lumMod val="75000"/>
              <a:alpha val="8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solidFill>
                <a:schemeClr val="tx1"/>
              </a:solidFill>
              <a:effectLst/>
              <a:latin typeface="Arial" pitchFamily="3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2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54175"/>
            <a:ext cx="6768553" cy="44989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Einsatzszenarien:</a:t>
            </a:r>
          </a:p>
          <a:p>
            <a:r>
              <a:rPr lang="de-DE" dirty="0"/>
              <a:t>v</a:t>
            </a:r>
            <a:r>
              <a:rPr lang="de-DE" dirty="0" smtClean="0"/>
              <a:t>ideobasiertes Training </a:t>
            </a:r>
            <a:r>
              <a:rPr lang="de-DE" sz="1800" dirty="0" smtClean="0"/>
              <a:t>(mehrheitlich reflexiv)</a:t>
            </a:r>
          </a:p>
          <a:p>
            <a:r>
              <a:rPr lang="de-DE" dirty="0"/>
              <a:t>v</a:t>
            </a:r>
            <a:r>
              <a:rPr lang="de-DE" dirty="0" smtClean="0"/>
              <a:t>ideobasierte Reflexion </a:t>
            </a:r>
            <a:r>
              <a:rPr lang="de-DE" dirty="0" smtClean="0">
                <a:sym typeface="Wingdings"/>
              </a:rPr>
              <a:t> in Kombination mit Videoannotation</a:t>
            </a:r>
            <a:endParaRPr lang="de-DE" dirty="0" smtClean="0"/>
          </a:p>
          <a:p>
            <a:pPr marL="18415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CB3D-470C-054D-896B-975CDD1AA66E}" type="datetime4">
              <a:rPr lang="de-CH" smtClean="0"/>
              <a:t>Oktober 6,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FD94-0E7C-4E00-ABE0-86CC1AA3113F}" type="slidenum">
              <a:rPr lang="de-CH" smtClean="0"/>
              <a:pPr/>
              <a:t>11</a:t>
            </a:fld>
            <a:endParaRPr lang="de-CH"/>
          </a:p>
        </p:txBody>
      </p:sp>
      <p:grpSp>
        <p:nvGrpSpPr>
          <p:cNvPr id="15" name="Gruppierung 14"/>
          <p:cNvGrpSpPr/>
          <p:nvPr/>
        </p:nvGrpSpPr>
        <p:grpSpPr>
          <a:xfrm>
            <a:off x="251520" y="4725144"/>
            <a:ext cx="8388424" cy="1628760"/>
            <a:chOff x="251520" y="3305995"/>
            <a:chExt cx="8388424" cy="1628760"/>
          </a:xfrm>
        </p:grpSpPr>
        <p:pic>
          <p:nvPicPr>
            <p:cNvPr id="16" name="Bild 15" descr="Bildschirmfoto 2015-09-04 um 17.22.54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0912" b="33278"/>
            <a:stretch/>
          </p:blipFill>
          <p:spPr>
            <a:xfrm>
              <a:off x="251520" y="3305995"/>
              <a:ext cx="8388424" cy="1628760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</p:pic>
        <p:pic>
          <p:nvPicPr>
            <p:cNvPr id="17" name="Bild 16" descr="Bildschirmfoto 2015-09-04 um 17.35.1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0312" y="3671851"/>
              <a:ext cx="360039" cy="261205"/>
            </a:xfrm>
            <a:prstGeom prst="rect">
              <a:avLst/>
            </a:prstGeom>
          </p:spPr>
        </p:pic>
      </p:grpSp>
      <p:sp>
        <p:nvSpPr>
          <p:cNvPr id="18" name="Rechteck 17"/>
          <p:cNvSpPr/>
          <p:nvPr/>
        </p:nvSpPr>
        <p:spPr bwMode="auto">
          <a:xfrm>
            <a:off x="7327692" y="4648993"/>
            <a:ext cx="504056" cy="179050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9" charset="0"/>
            </a:endParaRPr>
          </a:p>
        </p:txBody>
      </p:sp>
      <p:sp>
        <p:nvSpPr>
          <p:cNvPr id="19" name="Pfeil nach rechts 18"/>
          <p:cNvSpPr/>
          <p:nvPr/>
        </p:nvSpPr>
        <p:spPr bwMode="auto">
          <a:xfrm rot="5400000">
            <a:off x="7394156" y="4293096"/>
            <a:ext cx="360040" cy="216024"/>
          </a:xfrm>
          <a:prstGeom prst="rightArrow">
            <a:avLst>
              <a:gd name="adj1" fmla="val 32726"/>
              <a:gd name="adj2" fmla="val 65385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effectLst/>
              <a:latin typeface="Arial" pitchFamily="39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539750" y="476672"/>
            <a:ext cx="662146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2600" b="0">
                <a:solidFill>
                  <a:srgbClr val="000000"/>
                </a:solidFill>
                <a:latin typeface="Frutiger LT 45 Light"/>
                <a:ea typeface="+mj-ea"/>
                <a:cs typeface="Frutiger LT 45 Light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b="1" dirty="0" err="1" smtClean="0"/>
              <a:t>iVT</a:t>
            </a:r>
            <a:r>
              <a:rPr lang="de-DE" b="1" dirty="0"/>
              <a:t>-</a:t>
            </a:r>
            <a:r>
              <a:rPr lang="de-DE" b="1" dirty="0" smtClean="0"/>
              <a:t>Modus</a:t>
            </a:r>
            <a:br>
              <a:rPr lang="de-DE" b="1" dirty="0" smtClean="0"/>
            </a:br>
            <a:r>
              <a:rPr lang="de-DE" sz="2400" dirty="0" smtClean="0"/>
              <a:t>Zugriffsrechte verwalten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914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CB3D-470C-054D-896B-975CDD1AA66E}" type="datetime4">
              <a:rPr lang="de-CH" smtClean="0"/>
              <a:t>Oktober 6, 2015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FD94-0E7C-4E00-ABE0-86CC1AA3113F}" type="slidenum">
              <a:rPr lang="de-CH" smtClean="0"/>
              <a:pPr/>
              <a:t>12</a:t>
            </a:fld>
            <a:endParaRPr lang="de-CH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2000" dirty="0" err="1"/>
              <a:t>Vohle</a:t>
            </a:r>
            <a:r>
              <a:rPr lang="de-DE" sz="2000" dirty="0"/>
              <a:t> &amp; </a:t>
            </a:r>
            <a:r>
              <a:rPr lang="de-DE" sz="2000" dirty="0" err="1"/>
              <a:t>Reinmann</a:t>
            </a:r>
            <a:r>
              <a:rPr lang="de-DE" sz="2000" dirty="0"/>
              <a:t> (</a:t>
            </a:r>
            <a:r>
              <a:rPr lang="de-DE" sz="2000" dirty="0" smtClean="0"/>
              <a:t>2012)</a:t>
            </a:r>
            <a:r>
              <a:rPr lang="de-DE" sz="2000" dirty="0"/>
              <a:t>: Videogestützte Reflexion als ergebnisorientierte Selbstreflexion </a:t>
            </a:r>
            <a:r>
              <a:rPr lang="de-DE" sz="2000" dirty="0" smtClean="0"/>
              <a:t>ermöglicht...</a:t>
            </a:r>
            <a:endParaRPr lang="de-CH" sz="2000" dirty="0"/>
          </a:p>
          <a:p>
            <a:pPr lvl="1"/>
            <a:r>
              <a:rPr lang="de-DE" sz="1800" dirty="0"/>
              <a:t>Aussenperspektive</a:t>
            </a:r>
            <a:endParaRPr lang="de-CH" sz="1800" dirty="0"/>
          </a:p>
          <a:p>
            <a:pPr lvl="1"/>
            <a:r>
              <a:rPr lang="de-DE" sz="1800" dirty="0"/>
              <a:t>Analyse im </a:t>
            </a:r>
            <a:r>
              <a:rPr lang="de-DE" sz="1800" dirty="0" smtClean="0"/>
              <a:t>Nachhinein</a:t>
            </a:r>
          </a:p>
          <a:p>
            <a:pPr lvl="1"/>
            <a:r>
              <a:rPr lang="de-DE" sz="1800" dirty="0" smtClean="0"/>
              <a:t>Systematische Wiederholung </a:t>
            </a:r>
            <a:r>
              <a:rPr lang="de-DE" sz="1800" dirty="0" smtClean="0">
                <a:sym typeface="Wingdings"/>
              </a:rPr>
              <a:t> versch. Blickwinkel</a:t>
            </a:r>
            <a:endParaRPr lang="de-DE" dirty="0" smtClean="0">
              <a:sym typeface="Wingdings"/>
            </a:endParaRPr>
          </a:p>
          <a:p>
            <a:pPr marL="457200" lvl="1" indent="0">
              <a:buNone/>
            </a:pPr>
            <a:endParaRPr lang="de-DE" sz="1800" dirty="0">
              <a:sym typeface="Wingdings"/>
            </a:endParaRPr>
          </a:p>
          <a:p>
            <a:pPr marL="457200" lvl="1" indent="0">
              <a:buNone/>
            </a:pPr>
            <a:r>
              <a:rPr lang="de-DE" dirty="0" smtClean="0">
                <a:sym typeface="Wingdings"/>
              </a:rPr>
              <a:t> Aktive Auseinandersetzung mit dem eigenen Handeln!</a:t>
            </a:r>
            <a:endParaRPr lang="de-DE" sz="1800" dirty="0" smtClean="0">
              <a:sym typeface="Wingding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39750" y="476672"/>
            <a:ext cx="662146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2600" b="0">
                <a:solidFill>
                  <a:srgbClr val="000000"/>
                </a:solidFill>
                <a:latin typeface="Frutiger LT 45 Light"/>
                <a:ea typeface="+mj-ea"/>
                <a:cs typeface="Frutiger LT 45 Light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b="1" dirty="0" smtClean="0"/>
              <a:t>Videobasierte Selbstreflexion</a:t>
            </a:r>
            <a:br>
              <a:rPr lang="de-DE" b="1" dirty="0" smtClean="0"/>
            </a:br>
            <a:r>
              <a:rPr lang="de-DE" sz="2400" dirty="0" smtClean="0"/>
              <a:t>Hintergründe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870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54175"/>
            <a:ext cx="6768553" cy="44989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Einsatzszenarien:</a:t>
            </a:r>
          </a:p>
          <a:p>
            <a:r>
              <a:rPr lang="de-DE" dirty="0"/>
              <a:t>v</a:t>
            </a:r>
            <a:r>
              <a:rPr lang="de-DE" dirty="0" smtClean="0"/>
              <a:t>ideobasiertes Training </a:t>
            </a:r>
            <a:r>
              <a:rPr lang="de-DE" sz="1800" dirty="0" smtClean="0"/>
              <a:t>(mehrheitlich reflexiv)</a:t>
            </a:r>
          </a:p>
          <a:p>
            <a:r>
              <a:rPr lang="de-DE" dirty="0"/>
              <a:t>v</a:t>
            </a:r>
            <a:r>
              <a:rPr lang="de-DE" dirty="0" smtClean="0"/>
              <a:t>ideobasierte Reflexion </a:t>
            </a:r>
            <a:r>
              <a:rPr lang="de-DE" dirty="0" smtClean="0">
                <a:sym typeface="Wingdings"/>
              </a:rPr>
              <a:t> in Kombination mit Videoannotation</a:t>
            </a:r>
            <a:endParaRPr lang="de-DE" dirty="0" smtClean="0"/>
          </a:p>
          <a:p>
            <a:pPr lvl="1"/>
            <a:r>
              <a:rPr lang="de-DE" dirty="0" smtClean="0"/>
              <a:t>Kommunikationstrainings (z.B. bei Medizinern, Lehramtstudierende)</a:t>
            </a:r>
          </a:p>
          <a:p>
            <a:pPr lvl="1"/>
            <a:r>
              <a:rPr lang="de-DE" dirty="0" smtClean="0"/>
              <a:t>Rhetorik-Kurse</a:t>
            </a:r>
          </a:p>
          <a:p>
            <a:pPr lvl="1"/>
            <a:r>
              <a:rPr lang="de-DE" dirty="0" smtClean="0"/>
              <a:t>Unterrichtsreflexion (auch an Hochschule)</a:t>
            </a:r>
          </a:p>
          <a:p>
            <a:pPr lvl="1"/>
            <a:r>
              <a:rPr lang="de-DE" dirty="0" smtClean="0"/>
              <a:t>Kooperative Szenarien: z.B. Peer-Coaching</a:t>
            </a:r>
            <a:endParaRPr lang="de-DE" dirty="0"/>
          </a:p>
          <a:p>
            <a:pPr marL="18415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CB3D-470C-054D-896B-975CDD1AA66E}" type="datetime4">
              <a:rPr lang="de-CH" smtClean="0"/>
              <a:t>Oktober 6,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FD94-0E7C-4E00-ABE0-86CC1AA3113F}" type="slidenum">
              <a:rPr lang="de-CH" smtClean="0"/>
              <a:pPr/>
              <a:t>13</a:t>
            </a:fld>
            <a:endParaRPr lang="de-CH"/>
          </a:p>
        </p:txBody>
      </p:sp>
      <p:grpSp>
        <p:nvGrpSpPr>
          <p:cNvPr id="15" name="Gruppierung 14"/>
          <p:cNvGrpSpPr/>
          <p:nvPr/>
        </p:nvGrpSpPr>
        <p:grpSpPr>
          <a:xfrm>
            <a:off x="251520" y="4725144"/>
            <a:ext cx="8388424" cy="1628760"/>
            <a:chOff x="251520" y="3305995"/>
            <a:chExt cx="8388424" cy="1628760"/>
          </a:xfrm>
        </p:grpSpPr>
        <p:pic>
          <p:nvPicPr>
            <p:cNvPr id="16" name="Bild 15" descr="Bildschirmfoto 2015-09-04 um 17.22.54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0912" b="33278"/>
            <a:stretch/>
          </p:blipFill>
          <p:spPr>
            <a:xfrm>
              <a:off x="251520" y="3305995"/>
              <a:ext cx="8388424" cy="1628760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</p:pic>
        <p:pic>
          <p:nvPicPr>
            <p:cNvPr id="17" name="Bild 16" descr="Bildschirmfoto 2015-09-04 um 17.35.1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0312" y="3671851"/>
              <a:ext cx="360039" cy="261205"/>
            </a:xfrm>
            <a:prstGeom prst="rect">
              <a:avLst/>
            </a:prstGeom>
          </p:spPr>
        </p:pic>
      </p:grpSp>
      <p:sp>
        <p:nvSpPr>
          <p:cNvPr id="18" name="Rechteck 17"/>
          <p:cNvSpPr/>
          <p:nvPr/>
        </p:nvSpPr>
        <p:spPr bwMode="auto">
          <a:xfrm>
            <a:off x="7327692" y="4648993"/>
            <a:ext cx="504056" cy="179050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9" charset="0"/>
            </a:endParaRPr>
          </a:p>
        </p:txBody>
      </p:sp>
      <p:sp>
        <p:nvSpPr>
          <p:cNvPr id="19" name="Pfeil nach rechts 18"/>
          <p:cNvSpPr/>
          <p:nvPr/>
        </p:nvSpPr>
        <p:spPr bwMode="auto">
          <a:xfrm rot="5400000">
            <a:off x="7394156" y="4293096"/>
            <a:ext cx="360040" cy="216024"/>
          </a:xfrm>
          <a:prstGeom prst="rightArrow">
            <a:avLst>
              <a:gd name="adj1" fmla="val 32726"/>
              <a:gd name="adj2" fmla="val 65385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effectLst/>
              <a:latin typeface="Arial" pitchFamily="39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539750" y="476672"/>
            <a:ext cx="662146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2600" b="0">
                <a:solidFill>
                  <a:srgbClr val="000000"/>
                </a:solidFill>
                <a:latin typeface="Frutiger LT 45 Light"/>
                <a:ea typeface="+mj-ea"/>
                <a:cs typeface="Frutiger LT 45 Light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b="1" dirty="0" err="1" smtClean="0"/>
              <a:t>iVT</a:t>
            </a:r>
            <a:r>
              <a:rPr lang="de-DE" b="1" dirty="0"/>
              <a:t>-</a:t>
            </a:r>
            <a:r>
              <a:rPr lang="de-DE" b="1" dirty="0" smtClean="0"/>
              <a:t>Modus</a:t>
            </a:r>
            <a:br>
              <a:rPr lang="de-DE" b="1" dirty="0" smtClean="0"/>
            </a:br>
            <a:r>
              <a:rPr lang="de-DE" sz="2400" dirty="0" smtClean="0"/>
              <a:t>Zugriffsrechte verwalten</a:t>
            </a:r>
            <a:endParaRPr lang="de-DE" dirty="0"/>
          </a:p>
        </p:txBody>
      </p:sp>
      <p:sp>
        <p:nvSpPr>
          <p:cNvPr id="2" name="Wolkenförmige Legende 1"/>
          <p:cNvSpPr/>
          <p:nvPr/>
        </p:nvSpPr>
        <p:spPr bwMode="auto">
          <a:xfrm>
            <a:off x="4283968" y="188640"/>
            <a:ext cx="4139952" cy="1800200"/>
          </a:xfrm>
          <a:prstGeom prst="cloudCallout">
            <a:avLst>
              <a:gd name="adj1" fmla="val -20015"/>
              <a:gd name="adj2" fmla="val 79432"/>
            </a:avLst>
          </a:prstGeom>
          <a:solidFill>
            <a:schemeClr val="bg1">
              <a:alpha val="6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... so was machen wir doch schon lange ...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65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6575" indent="-350838">
              <a:buFont typeface="Lucida Grande"/>
              <a:buChar char="+"/>
            </a:pPr>
            <a:r>
              <a:rPr lang="de-DE" dirty="0" smtClean="0"/>
              <a:t>Vereinfachter Zugang und Verwaltung von Videos</a:t>
            </a:r>
          </a:p>
          <a:p>
            <a:pPr marL="536575" indent="-350838">
              <a:buFont typeface="Lucida Grande"/>
              <a:buChar char="+"/>
            </a:pPr>
            <a:r>
              <a:rPr lang="de-DE" dirty="0"/>
              <a:t>Einfach im Handling </a:t>
            </a:r>
            <a:r>
              <a:rPr lang="de-DE" dirty="0">
                <a:sym typeface="Wingdings"/>
              </a:rPr>
              <a:t> schriftliche Anleitung reicht</a:t>
            </a:r>
          </a:p>
          <a:p>
            <a:pPr marL="536575" indent="-350838">
              <a:buFont typeface="Lucida Grande"/>
              <a:buChar char="+"/>
            </a:pPr>
            <a:r>
              <a:rPr lang="de-DE" dirty="0">
                <a:sym typeface="Wingdings"/>
              </a:rPr>
              <a:t>Einfaches </a:t>
            </a:r>
            <a:r>
              <a:rPr lang="de-DE" dirty="0" err="1">
                <a:sym typeface="Wingdings"/>
              </a:rPr>
              <a:t>Tutoring</a:t>
            </a:r>
            <a:endParaRPr lang="de-DE" dirty="0">
              <a:sym typeface="Wingdings"/>
            </a:endParaRPr>
          </a:p>
          <a:p>
            <a:pPr marL="536575" indent="-350838">
              <a:buFont typeface="Lucida Grande"/>
              <a:buChar char="+"/>
            </a:pPr>
            <a:r>
              <a:rPr lang="de-DE" dirty="0" smtClean="0">
                <a:sym typeface="Wingdings"/>
              </a:rPr>
              <a:t>Access </a:t>
            </a:r>
            <a:r>
              <a:rPr lang="de-DE" dirty="0">
                <a:sym typeface="Wingdings"/>
              </a:rPr>
              <a:t>&amp; Rechte </a:t>
            </a:r>
            <a:r>
              <a:rPr lang="de-DE" dirty="0" smtClean="0">
                <a:sym typeface="Wingdings"/>
              </a:rPr>
              <a:t>sind gesichert</a:t>
            </a:r>
            <a:endParaRPr lang="de-DE" dirty="0">
              <a:sym typeface="Wingdings"/>
            </a:endParaRPr>
          </a:p>
          <a:p>
            <a:pPr marL="536575" indent="-350838">
              <a:buFont typeface="Lucida Grande"/>
              <a:buChar char="+"/>
            </a:pPr>
            <a:r>
              <a:rPr lang="de-DE" dirty="0">
                <a:sym typeface="Wingdings"/>
              </a:rPr>
              <a:t>Einbindung in </a:t>
            </a:r>
            <a:r>
              <a:rPr lang="de-DE" dirty="0" smtClean="0">
                <a:sym typeface="Wingdings"/>
              </a:rPr>
              <a:t>ILIAS</a:t>
            </a:r>
            <a:endParaRPr lang="de-DE" dirty="0"/>
          </a:p>
          <a:p>
            <a:pPr marL="536575" indent="-350838">
              <a:buFont typeface="Lucida Grande"/>
              <a:buChar char="+"/>
            </a:pPr>
            <a:r>
              <a:rPr lang="de-DE" dirty="0" smtClean="0">
                <a:sym typeface="Wingdings"/>
              </a:rPr>
              <a:t>Kooperative Szenarien: Andere einladen, Kommentare, ...</a:t>
            </a:r>
          </a:p>
          <a:p>
            <a:pPr marL="457200" lvl="1" indent="0">
              <a:buNone/>
            </a:pPr>
            <a:endParaRPr lang="de-DE" dirty="0" smtClean="0">
              <a:sym typeface="Wingdings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CB3D-470C-054D-896B-975CDD1AA66E}" type="datetime4">
              <a:rPr lang="de-CH" smtClean="0"/>
              <a:t>Oktober 6,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FD94-0E7C-4E00-ABE0-86CC1AA3113F}" type="slidenum">
              <a:rPr lang="de-CH" smtClean="0"/>
              <a:pPr/>
              <a:t>14</a:t>
            </a:fld>
            <a:endParaRPr lang="de-CH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539750" y="476672"/>
            <a:ext cx="662146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2600" b="0">
                <a:solidFill>
                  <a:srgbClr val="000000"/>
                </a:solidFill>
                <a:latin typeface="Frutiger LT 45 Light"/>
                <a:ea typeface="+mj-ea"/>
                <a:cs typeface="Frutiger LT 45 Light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b="1" dirty="0" smtClean="0"/>
              <a:t>Vorteile von </a:t>
            </a:r>
            <a:r>
              <a:rPr lang="de-DE" b="1" dirty="0" err="1" smtClean="0"/>
              <a:t>Annotate</a:t>
            </a:r>
            <a:r>
              <a:rPr lang="de-DE" b="1" dirty="0" smtClean="0"/>
              <a:t> &amp; </a:t>
            </a:r>
            <a:r>
              <a:rPr lang="de-DE" b="1" dirty="0" err="1" smtClean="0"/>
              <a:t>iVT</a:t>
            </a:r>
            <a:r>
              <a:rPr lang="de-DE" b="1" dirty="0" smtClean="0"/>
              <a:t>-Modus</a:t>
            </a:r>
            <a:br>
              <a:rPr lang="de-DE" b="1" dirty="0" smtClean="0"/>
            </a:br>
            <a:r>
              <a:rPr lang="de-DE" sz="2400" dirty="0" smtClean="0"/>
              <a:t>Rückmeldungen von Dozierenden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00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doggie_rz_neu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8560" y="1412776"/>
            <a:ext cx="7773062" cy="546169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 bwMode="auto">
          <a:xfrm>
            <a:off x="323528" y="980728"/>
            <a:ext cx="3312368" cy="3312368"/>
          </a:xfrm>
          <a:prstGeom prst="rect">
            <a:avLst/>
          </a:prstGeom>
          <a:solidFill>
            <a:srgbClr val="7FB231">
              <a:alpha val="6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9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1" y="1654175"/>
            <a:ext cx="3456186" cy="1143000"/>
          </a:xfrm>
        </p:spPr>
        <p:txBody>
          <a:bodyPr/>
          <a:lstStyle/>
          <a:p>
            <a:r>
              <a:rPr lang="de-DE" sz="3200" dirty="0" smtClean="0">
                <a:solidFill>
                  <a:srgbClr val="FFFFFF"/>
                </a:solidFill>
              </a:rPr>
              <a:t>HAUSARBEIT GEFRESSEN?</a:t>
            </a:r>
            <a:endParaRPr lang="de-DE" sz="3200" dirty="0">
              <a:solidFill>
                <a:srgbClr val="FFFFFF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76672"/>
            <a:ext cx="6621463" cy="1104528"/>
          </a:xfrm>
        </p:spPr>
        <p:txBody>
          <a:bodyPr/>
          <a:lstStyle/>
          <a:p>
            <a:pPr algn="ctr"/>
            <a:r>
              <a:rPr lang="de-DE" sz="2800" b="1" dirty="0" smtClean="0"/>
              <a:t>Vielen Dank für Ihre Aufmerksamkeit!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552" y="2924944"/>
            <a:ext cx="34561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0" i="0">
                <a:solidFill>
                  <a:srgbClr val="000000"/>
                </a:solidFill>
                <a:latin typeface="Frutiger LT 65 Bold"/>
                <a:ea typeface="+mj-ea"/>
                <a:cs typeface="Frutiger LT 65 Bold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9pPr>
          </a:lstStyle>
          <a:p>
            <a:r>
              <a:rPr lang="de-DE" sz="3200" dirty="0" smtClean="0">
                <a:solidFill>
                  <a:srgbClr val="FFFFFF"/>
                </a:solidFill>
              </a:rPr>
              <a:t>LERNE ONLINE.</a:t>
            </a:r>
            <a:br>
              <a:rPr lang="de-DE" sz="3200" dirty="0" smtClean="0">
                <a:solidFill>
                  <a:srgbClr val="FFFFFF"/>
                </a:solidFill>
              </a:rPr>
            </a:br>
            <a:r>
              <a:rPr lang="de-DE" sz="3200" dirty="0" smtClean="0">
                <a:solidFill>
                  <a:srgbClr val="FFFFFF"/>
                </a:solidFill>
              </a:rPr>
              <a:t>MIT ILIAS.</a:t>
            </a:r>
            <a:endParaRPr lang="de-DE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79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lvl="1" indent="-355600">
              <a:buNone/>
            </a:pPr>
            <a:r>
              <a:rPr lang="de-DE" sz="1400" dirty="0" err="1" smtClean="0">
                <a:sym typeface="Wingdings"/>
              </a:rPr>
              <a:t>Vohle</a:t>
            </a:r>
            <a:r>
              <a:rPr lang="de-DE" sz="1400" dirty="0" smtClean="0">
                <a:sym typeface="Wingdings"/>
              </a:rPr>
              <a:t>, F. &amp; </a:t>
            </a:r>
            <a:r>
              <a:rPr lang="de-DE" sz="1400" dirty="0" err="1" smtClean="0">
                <a:sym typeface="Wingdings"/>
              </a:rPr>
              <a:t>Reinmann</a:t>
            </a:r>
            <a:r>
              <a:rPr lang="de-DE" sz="1400" dirty="0" smtClean="0">
                <a:sym typeface="Wingdings"/>
              </a:rPr>
              <a:t>, G. (2012). Förderung professioneller Unterrichtskompetenz mit digitalen Medien: Lehren lernen durch Videoannotation. In R. Schulz-Zander, B. </a:t>
            </a:r>
            <a:r>
              <a:rPr lang="de-DE" sz="1400" dirty="0" err="1" smtClean="0">
                <a:sym typeface="Wingdings"/>
              </a:rPr>
              <a:t>Eickelmann</a:t>
            </a:r>
            <a:r>
              <a:rPr lang="de-DE" sz="1400" dirty="0" smtClean="0">
                <a:sym typeface="Wingdings"/>
              </a:rPr>
              <a:t>, H. Moser, H. </a:t>
            </a:r>
            <a:r>
              <a:rPr lang="de-DE" sz="1400" dirty="0" err="1" smtClean="0">
                <a:sym typeface="Wingdings"/>
              </a:rPr>
              <a:t>Niesyto</a:t>
            </a:r>
            <a:r>
              <a:rPr lang="de-DE" sz="1400" dirty="0" smtClean="0">
                <a:sym typeface="Wingdings"/>
              </a:rPr>
              <a:t> &amp; P. Grell (</a:t>
            </a:r>
            <a:r>
              <a:rPr lang="de-DE" sz="1400" dirty="0" err="1" smtClean="0">
                <a:sym typeface="Wingdings"/>
              </a:rPr>
              <a:t>Hrsg</a:t>
            </a:r>
            <a:r>
              <a:rPr lang="de-DE" sz="1400" dirty="0" smtClean="0">
                <a:sym typeface="Wingdings"/>
              </a:rPr>
              <a:t>), </a:t>
            </a:r>
            <a:r>
              <a:rPr lang="de-DE" sz="1400" i="1" dirty="0" smtClean="0">
                <a:sym typeface="Wingdings"/>
              </a:rPr>
              <a:t>Jahrbuch Medienpädagogik 10. Qualitätsentwicklung in der Schule und medienpädagogische Professionalisierung </a:t>
            </a:r>
            <a:r>
              <a:rPr lang="de-DE" sz="1400" dirty="0" smtClean="0">
                <a:sym typeface="Wingdings"/>
              </a:rPr>
              <a:t>(S. 413-429). Wiesbaden: VS Verlag für Sozialwissenschaften.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CB3D-470C-054D-896B-975CDD1AA66E}" type="datetime4">
              <a:rPr lang="de-CH" smtClean="0"/>
              <a:t>Oktober 6,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FD94-0E7C-4E00-ABE0-86CC1AA3113F}" type="slidenum">
              <a:rPr lang="de-CH" smtClean="0"/>
              <a:pPr/>
              <a:t>16</a:t>
            </a:fld>
            <a:endParaRPr lang="de-CH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539750" y="476672"/>
            <a:ext cx="662146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2600" b="0">
                <a:solidFill>
                  <a:srgbClr val="000000"/>
                </a:solidFill>
                <a:latin typeface="Frutiger LT 45 Light"/>
                <a:ea typeface="+mj-ea"/>
                <a:cs typeface="Frutiger LT 45 Light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b="1" dirty="0" smtClean="0"/>
              <a:t>Literatur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469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1" y="1844824"/>
            <a:ext cx="6624538" cy="4498975"/>
          </a:xfrm>
        </p:spPr>
        <p:txBody>
          <a:bodyPr/>
          <a:lstStyle/>
          <a:p>
            <a:r>
              <a:rPr lang="de-DE" sz="2400" dirty="0" smtClean="0"/>
              <a:t>Videoannotation</a:t>
            </a:r>
          </a:p>
          <a:p>
            <a:pPr lvl="1"/>
            <a:r>
              <a:rPr lang="de-DE" sz="2000" dirty="0"/>
              <a:t>Fallbasiertes Lernen</a:t>
            </a:r>
          </a:p>
          <a:p>
            <a:pPr lvl="1"/>
            <a:r>
              <a:rPr lang="de-DE" sz="2000" dirty="0"/>
              <a:t>“Enhanced“ Vorlesungsaufzeichnungen</a:t>
            </a:r>
          </a:p>
          <a:p>
            <a:pPr lvl="1"/>
            <a:r>
              <a:rPr lang="de-DE" sz="2000" dirty="0" smtClean="0"/>
              <a:t>Forschungsprojekte</a:t>
            </a:r>
            <a:endParaRPr lang="de-DE" sz="2000" dirty="0"/>
          </a:p>
          <a:p>
            <a:pPr lvl="1"/>
            <a:r>
              <a:rPr lang="de-DE" sz="2000" dirty="0" err="1"/>
              <a:t>Inverted</a:t>
            </a:r>
            <a:r>
              <a:rPr lang="de-DE" sz="2000" dirty="0"/>
              <a:t> </a:t>
            </a:r>
            <a:r>
              <a:rPr lang="de-DE" sz="2000" dirty="0" err="1" smtClean="0"/>
              <a:t>Classroom</a:t>
            </a:r>
            <a:endParaRPr lang="de-DE" sz="2000" dirty="0" smtClean="0"/>
          </a:p>
          <a:p>
            <a:pPr marL="457200" lvl="1" indent="0">
              <a:buNone/>
            </a:pPr>
            <a:endParaRPr lang="de-DE" sz="2000" dirty="0" smtClean="0"/>
          </a:p>
          <a:p>
            <a:r>
              <a:rPr lang="de-DE" sz="2400" dirty="0" err="1" smtClean="0"/>
              <a:t>iVT</a:t>
            </a:r>
            <a:r>
              <a:rPr lang="de-DE" sz="2400" dirty="0" smtClean="0"/>
              <a:t>-Modus: Individuelles Video Training</a:t>
            </a:r>
          </a:p>
          <a:p>
            <a:pPr lvl="1"/>
            <a:r>
              <a:rPr lang="de-DE" sz="2000" dirty="0"/>
              <a:t>videobasiertes Training</a:t>
            </a:r>
          </a:p>
          <a:p>
            <a:pPr lvl="1"/>
            <a:r>
              <a:rPr lang="de-DE" sz="2000" dirty="0"/>
              <a:t>videobasierte </a:t>
            </a:r>
            <a:r>
              <a:rPr lang="de-DE" sz="2000" dirty="0" smtClean="0"/>
              <a:t>Reflexion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FD94-0E7C-4E00-ABE0-86CC1AA3113F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10" name="Textfeld 5"/>
          <p:cNvSpPr txBox="1">
            <a:spLocks noChangeArrowheads="1"/>
          </p:cNvSpPr>
          <p:nvPr/>
        </p:nvSpPr>
        <p:spPr bwMode="auto">
          <a:xfrm>
            <a:off x="1763688" y="5877272"/>
            <a:ext cx="5832648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dirty="0">
                <a:latin typeface="Arial"/>
                <a:cs typeface="Arial"/>
              </a:rPr>
              <a:t>Diese </a:t>
            </a:r>
            <a:r>
              <a:rPr lang="de-DE" sz="1400" dirty="0" smtClean="0">
                <a:latin typeface="Arial"/>
                <a:cs typeface="Arial"/>
              </a:rPr>
              <a:t>Präsentation ist folgender Creative </a:t>
            </a:r>
            <a:r>
              <a:rPr lang="de-DE" sz="1400" dirty="0" err="1">
                <a:latin typeface="Arial"/>
                <a:cs typeface="Arial"/>
              </a:rPr>
              <a:t>Commons</a:t>
            </a:r>
            <a:r>
              <a:rPr lang="de-DE" sz="1400" dirty="0">
                <a:latin typeface="Arial"/>
                <a:cs typeface="Arial"/>
              </a:rPr>
              <a:t>-Lizenz (V. 2.5) unterstellt:</a:t>
            </a:r>
          </a:p>
          <a:p>
            <a:pPr eaLnBrk="1" hangingPunct="1"/>
            <a:endParaRPr lang="de-DE" sz="500" dirty="0">
              <a:latin typeface="Arial"/>
              <a:cs typeface="Arial"/>
            </a:endParaRPr>
          </a:p>
          <a:p>
            <a:pPr eaLnBrk="1" hangingPunct="1"/>
            <a:r>
              <a:rPr lang="de-DE" sz="1400" dirty="0">
                <a:latin typeface="Arial"/>
                <a:cs typeface="Arial"/>
              </a:rPr>
              <a:t>http://</a:t>
            </a:r>
            <a:r>
              <a:rPr lang="de-DE" sz="1400" dirty="0" err="1">
                <a:latin typeface="Arial"/>
                <a:cs typeface="Arial"/>
              </a:rPr>
              <a:t>creativecommons.org</a:t>
            </a:r>
            <a:r>
              <a:rPr lang="de-DE" sz="1400" dirty="0">
                <a:latin typeface="Arial"/>
                <a:cs typeface="Arial"/>
              </a:rPr>
              <a:t>/</a:t>
            </a:r>
            <a:r>
              <a:rPr lang="de-DE" sz="1400" dirty="0" err="1">
                <a:latin typeface="Arial"/>
                <a:cs typeface="Arial"/>
              </a:rPr>
              <a:t>licenses</a:t>
            </a:r>
            <a:r>
              <a:rPr lang="de-DE" sz="1400" dirty="0">
                <a:latin typeface="Arial"/>
                <a:cs typeface="Arial"/>
              </a:rPr>
              <a:t>/</a:t>
            </a:r>
            <a:r>
              <a:rPr lang="de-DE" sz="1400" dirty="0" err="1">
                <a:latin typeface="Arial"/>
                <a:cs typeface="Arial"/>
              </a:rPr>
              <a:t>by-nc-sa</a:t>
            </a:r>
            <a:r>
              <a:rPr lang="de-DE" sz="1400" dirty="0">
                <a:latin typeface="Arial"/>
                <a:cs typeface="Arial"/>
              </a:rPr>
              <a:t>/2.5</a:t>
            </a:r>
            <a:r>
              <a:rPr lang="de-DE" sz="1400" dirty="0" smtClean="0">
                <a:latin typeface="Arial"/>
                <a:cs typeface="Arial"/>
              </a:rPr>
              <a:t>/</a:t>
            </a:r>
            <a:endParaRPr lang="de-DE" sz="1400" dirty="0">
              <a:latin typeface="Arial"/>
              <a:cs typeface="Arial"/>
            </a:endParaRPr>
          </a:p>
        </p:txBody>
      </p:sp>
      <p:pic>
        <p:nvPicPr>
          <p:cNvPr id="11" name="Bild 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004355"/>
            <a:ext cx="1646481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7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1" y="3501008"/>
            <a:ext cx="6624538" cy="286816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Vorteile:</a:t>
            </a:r>
          </a:p>
          <a:p>
            <a:pPr marL="536575" indent="-334963">
              <a:buFont typeface="Lucida Grande"/>
              <a:buChar char="+"/>
            </a:pPr>
            <a:r>
              <a:rPr lang="de-DE" dirty="0" smtClean="0"/>
              <a:t>Alles in ILIAS: Editieren, Veröffentlichen, Betrachten</a:t>
            </a:r>
            <a:endParaRPr lang="de-DE" dirty="0"/>
          </a:p>
          <a:p>
            <a:pPr marL="536575" indent="-334963">
              <a:buFont typeface="Lucida Grande"/>
              <a:buChar char="+"/>
            </a:pPr>
            <a:r>
              <a:rPr lang="de-DE" dirty="0" smtClean="0"/>
              <a:t>Verschiedene Video-Formate</a:t>
            </a:r>
          </a:p>
          <a:p>
            <a:pPr marL="536575" indent="-334963">
              <a:buFont typeface="Lucida Grande"/>
              <a:buChar char="+"/>
            </a:pPr>
            <a:r>
              <a:rPr lang="de-DE" dirty="0" smtClean="0"/>
              <a:t>Einfache Handhabung</a:t>
            </a:r>
          </a:p>
          <a:p>
            <a:pPr marL="536575" indent="-334963">
              <a:buFont typeface="Lucida Grande"/>
              <a:buChar char="+"/>
            </a:pPr>
            <a:r>
              <a:rPr lang="de-DE" dirty="0" smtClean="0"/>
              <a:t>Benutzerkontrolle</a:t>
            </a:r>
          </a:p>
          <a:p>
            <a:pPr marL="184150" indent="0">
              <a:buNone/>
            </a:pPr>
            <a:endParaRPr lang="de-DE" sz="700" dirty="0"/>
          </a:p>
          <a:p>
            <a:pPr marL="0" indent="0">
              <a:buNone/>
            </a:pPr>
            <a:r>
              <a:rPr lang="de-DE" dirty="0" smtClean="0"/>
              <a:t>Anforderungen:</a:t>
            </a:r>
          </a:p>
          <a:p>
            <a:pPr marL="541338" indent="-269875"/>
            <a:r>
              <a:rPr lang="de-DE" dirty="0" smtClean="0"/>
              <a:t>Ausgerüstete Hörsäle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FD94-0E7C-4E00-ABE0-86CC1AA3113F}" type="slidenum">
              <a:rPr lang="de-CH" smtClean="0"/>
              <a:pPr/>
              <a:t>3</a:t>
            </a:fld>
            <a:endParaRPr lang="de-CH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4293096"/>
            <a:ext cx="4028235" cy="2448272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38"/>
          <a:stretch/>
        </p:blipFill>
        <p:spPr>
          <a:xfrm>
            <a:off x="0" y="1634140"/>
            <a:ext cx="1427651" cy="1368152"/>
          </a:xfrm>
          <a:prstGeom prst="rect">
            <a:avLst/>
          </a:prstGeom>
        </p:spPr>
      </p:pic>
      <p:pic>
        <p:nvPicPr>
          <p:cNvPr id="9" name="Bild 8" descr="Abb. 2 Ansicht Player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013" r="909" b="9791"/>
          <a:stretch/>
        </p:blipFill>
        <p:spPr>
          <a:xfrm>
            <a:off x="6169153" y="1628800"/>
            <a:ext cx="2974847" cy="1368152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1394523" y="2074154"/>
            <a:ext cx="513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Wingdings"/>
                <a:ea typeface="Wingdings"/>
                <a:cs typeface="Wingdings"/>
              </a:rPr>
              <a:t></a:t>
            </a:r>
            <a:endParaRPr lang="de-DE" dirty="0"/>
          </a:p>
        </p:txBody>
      </p:sp>
      <p:grpSp>
        <p:nvGrpSpPr>
          <p:cNvPr id="11" name="Gruppierung 10"/>
          <p:cNvGrpSpPr/>
          <p:nvPr/>
        </p:nvGrpSpPr>
        <p:grpSpPr>
          <a:xfrm>
            <a:off x="1845390" y="1412776"/>
            <a:ext cx="3853409" cy="1938876"/>
            <a:chOff x="251520" y="1916832"/>
            <a:chExt cx="7799873" cy="3063405"/>
          </a:xfrm>
        </p:grpSpPr>
        <p:pic>
          <p:nvPicPr>
            <p:cNvPr id="12" name="Bild 11" descr="Bildschirmfoto 2015-09-04 um 17.22.54.pn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5631" b="32704"/>
            <a:stretch/>
          </p:blipFill>
          <p:spPr>
            <a:xfrm>
              <a:off x="251520" y="1919415"/>
              <a:ext cx="7077252" cy="3060822"/>
            </a:xfrm>
            <a:prstGeom prst="rect">
              <a:avLst/>
            </a:prstGeom>
          </p:spPr>
        </p:pic>
        <p:pic>
          <p:nvPicPr>
            <p:cNvPr id="13" name="Bild 12" descr="Bildschirmfoto 2015-09-04 um 17.22.54.pn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0297" r="845" b="32647"/>
            <a:stretch/>
          </p:blipFill>
          <p:spPr>
            <a:xfrm>
              <a:off x="7308304" y="1916832"/>
              <a:ext cx="743089" cy="3063405"/>
            </a:xfrm>
            <a:prstGeom prst="rect">
              <a:avLst/>
            </a:prstGeom>
          </p:spPr>
        </p:pic>
      </p:grpSp>
      <p:sp>
        <p:nvSpPr>
          <p:cNvPr id="17" name="Rechteck 16"/>
          <p:cNvSpPr/>
          <p:nvPr/>
        </p:nvSpPr>
        <p:spPr>
          <a:xfrm>
            <a:off x="5690896" y="2084381"/>
            <a:ext cx="513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Wingdings"/>
                <a:ea typeface="Wingdings"/>
                <a:cs typeface="Wingdings"/>
              </a:rPr>
              <a:t></a:t>
            </a:r>
            <a:endParaRPr lang="de-DE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539750" y="476672"/>
            <a:ext cx="6621463" cy="8175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/>
              <a:t>Vorlesungsaufzeichnung</a:t>
            </a:r>
            <a:r>
              <a:rPr lang="de-DE" b="1" dirty="0"/>
              <a:t/>
            </a:r>
            <a:br>
              <a:rPr lang="de-DE" b="1" dirty="0"/>
            </a:br>
            <a:r>
              <a:rPr lang="de-DE" sz="2400" dirty="0" smtClean="0"/>
              <a:t>Editieren, </a:t>
            </a:r>
            <a:r>
              <a:rPr lang="de-DE" sz="2400" dirty="0"/>
              <a:t>V</a:t>
            </a:r>
            <a:r>
              <a:rPr lang="de-DE" sz="2400" dirty="0" smtClean="0"/>
              <a:t>eröffentlichen &amp; Betrachten in ILIAS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-36512" y="6239053"/>
            <a:ext cx="427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Foto: http://</a:t>
            </a:r>
            <a:r>
              <a:rPr lang="de-DE" sz="1200" dirty="0" err="1"/>
              <a:t>blog.rwth-aachen.de</a:t>
            </a:r>
            <a:r>
              <a:rPr lang="de-DE" sz="1200" dirty="0"/>
              <a:t>/lehre/2013/07/23/neues-qualifizierungsangebot-von-exact-vorlesungsaufzeichnung-via-screencast-camtasia-8/</a:t>
            </a:r>
          </a:p>
        </p:txBody>
      </p:sp>
    </p:spTree>
    <p:extLst>
      <p:ext uri="{BB962C8B-B14F-4D97-AF65-F5344CB8AC3E}">
        <p14:creationId xmlns:p14="http://schemas.microsoft.com/office/powerpoint/2010/main" val="3077708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476672"/>
            <a:ext cx="6621463" cy="8175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/>
              <a:t>Videoannotation </a:t>
            </a:r>
            <a:r>
              <a:rPr lang="de-DE" b="1" dirty="0"/>
              <a:t/>
            </a:r>
            <a:br>
              <a:rPr lang="de-DE" b="1" dirty="0"/>
            </a:br>
            <a:r>
              <a:rPr lang="de-DE" sz="2400" dirty="0" smtClean="0"/>
              <a:t>Videos analysieren und kommentieren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CB3D-470C-054D-896B-975CDD1AA66E}" type="datetime4">
              <a:rPr lang="de-CH" smtClean="0"/>
              <a:t>Oktober 6,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FD94-0E7C-4E00-ABE0-86CC1AA3113F}" type="slidenum">
              <a:rPr lang="de-CH" smtClean="0"/>
              <a:pPr/>
              <a:t>4</a:t>
            </a:fld>
            <a:endParaRPr lang="de-CH"/>
          </a:p>
        </p:txBody>
      </p:sp>
      <p:grpSp>
        <p:nvGrpSpPr>
          <p:cNvPr id="10" name="Gruppierung 9"/>
          <p:cNvGrpSpPr/>
          <p:nvPr/>
        </p:nvGrpSpPr>
        <p:grpSpPr>
          <a:xfrm>
            <a:off x="107504" y="3501008"/>
            <a:ext cx="8944276" cy="3274198"/>
            <a:chOff x="107504" y="2996952"/>
            <a:chExt cx="8944276" cy="3274198"/>
          </a:xfrm>
        </p:grpSpPr>
        <p:pic>
          <p:nvPicPr>
            <p:cNvPr id="8" name="Bild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4776"/>
            <a:stretch/>
          </p:blipFill>
          <p:spPr>
            <a:xfrm>
              <a:off x="107504" y="6073906"/>
              <a:ext cx="8944276" cy="197244"/>
            </a:xfrm>
            <a:prstGeom prst="rect">
              <a:avLst/>
            </a:prstGeom>
          </p:spPr>
        </p:pic>
        <p:pic>
          <p:nvPicPr>
            <p:cNvPr id="9" name="Bild 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8129"/>
            <a:stretch/>
          </p:blipFill>
          <p:spPr>
            <a:xfrm>
              <a:off x="107504" y="2996952"/>
              <a:ext cx="8944276" cy="3091507"/>
            </a:xfrm>
            <a:prstGeom prst="rect">
              <a:avLst/>
            </a:prstGeom>
          </p:spPr>
        </p:pic>
      </p:grpSp>
      <p:pic>
        <p:nvPicPr>
          <p:cNvPr id="12" name="Bild 11" descr="Bildschirmfoto 2015-09-04 um 17.22.5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978" r="56706" b="32851"/>
          <a:stretch/>
        </p:blipFill>
        <p:spPr>
          <a:xfrm>
            <a:off x="2051720" y="1484784"/>
            <a:ext cx="4413880" cy="1944216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11" name="Rechteck 10"/>
          <p:cNvSpPr/>
          <p:nvPr/>
        </p:nvSpPr>
        <p:spPr bwMode="auto">
          <a:xfrm>
            <a:off x="4922346" y="1844824"/>
            <a:ext cx="792088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27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1" y="1484784"/>
            <a:ext cx="6624538" cy="4498975"/>
          </a:xfrm>
        </p:spPr>
        <p:txBody>
          <a:bodyPr/>
          <a:lstStyle/>
          <a:p>
            <a:r>
              <a:rPr lang="de-DE" dirty="0" smtClean="0"/>
              <a:t>Features: </a:t>
            </a:r>
          </a:p>
          <a:p>
            <a:pPr lvl="1"/>
            <a:r>
              <a:rPr lang="de-DE" dirty="0" err="1" smtClean="0"/>
              <a:t>Freittext</a:t>
            </a:r>
            <a:r>
              <a:rPr lang="de-DE" dirty="0" smtClean="0"/>
              <a:t>-Annotationen</a:t>
            </a:r>
            <a:endParaRPr lang="de-DE" dirty="0"/>
          </a:p>
          <a:p>
            <a:pPr lvl="1"/>
            <a:r>
              <a:rPr lang="de-DE" dirty="0" smtClean="0"/>
              <a:t>Etikettensets = vordefinierte Kategoriensets</a:t>
            </a:r>
          </a:p>
          <a:p>
            <a:pPr lvl="1"/>
            <a:r>
              <a:rPr lang="de-DE" dirty="0" smtClean="0"/>
              <a:t>Klick auf Annotation </a:t>
            </a:r>
            <a:r>
              <a:rPr lang="de-DE" dirty="0" smtClean="0">
                <a:sym typeface="Wingdings"/>
              </a:rPr>
              <a:t> dank Zeitverankerung springt Video an die entsprechende Stelle</a:t>
            </a:r>
          </a:p>
          <a:p>
            <a:pPr lvl="1"/>
            <a:r>
              <a:rPr lang="de-DE" dirty="0">
                <a:sym typeface="Wingdings"/>
              </a:rPr>
              <a:t>Ö</a:t>
            </a:r>
            <a:r>
              <a:rPr lang="de-DE" dirty="0" smtClean="0">
                <a:sym typeface="Wingdings"/>
              </a:rPr>
              <a:t>ffentliche Annotationen anderer User kommentieren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CB3D-470C-054D-896B-975CDD1AA66E}" type="datetime4">
              <a:rPr lang="de-CH" smtClean="0"/>
              <a:t>Oktober 6,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FD94-0E7C-4E00-ABE0-86CC1AA3113F}" type="slidenum">
              <a:rPr lang="de-CH" smtClean="0"/>
              <a:pPr/>
              <a:t>5</a:t>
            </a:fld>
            <a:endParaRPr lang="de-CH"/>
          </a:p>
        </p:txBody>
      </p:sp>
      <p:grpSp>
        <p:nvGrpSpPr>
          <p:cNvPr id="10" name="Gruppierung 9"/>
          <p:cNvGrpSpPr/>
          <p:nvPr/>
        </p:nvGrpSpPr>
        <p:grpSpPr>
          <a:xfrm>
            <a:off x="107504" y="3501008"/>
            <a:ext cx="8944276" cy="3274198"/>
            <a:chOff x="107504" y="2996952"/>
            <a:chExt cx="8944276" cy="3274198"/>
          </a:xfrm>
        </p:grpSpPr>
        <p:pic>
          <p:nvPicPr>
            <p:cNvPr id="8" name="Bild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4776"/>
            <a:stretch/>
          </p:blipFill>
          <p:spPr>
            <a:xfrm>
              <a:off x="107504" y="6073906"/>
              <a:ext cx="8944276" cy="197244"/>
            </a:xfrm>
            <a:prstGeom prst="rect">
              <a:avLst/>
            </a:prstGeom>
          </p:spPr>
        </p:pic>
        <p:pic>
          <p:nvPicPr>
            <p:cNvPr id="9" name="Bild 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8129"/>
            <a:stretch/>
          </p:blipFill>
          <p:spPr>
            <a:xfrm>
              <a:off x="107504" y="2996952"/>
              <a:ext cx="8944276" cy="3091507"/>
            </a:xfrm>
            <a:prstGeom prst="rect">
              <a:avLst/>
            </a:prstGeom>
          </p:spPr>
        </p:pic>
      </p:grp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39750" y="476672"/>
            <a:ext cx="6621463" cy="8175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/>
              <a:t>Videoannotation </a:t>
            </a:r>
            <a:r>
              <a:rPr lang="de-DE" b="1" dirty="0"/>
              <a:t/>
            </a:r>
            <a:br>
              <a:rPr lang="de-DE" b="1" dirty="0"/>
            </a:br>
            <a:r>
              <a:rPr lang="de-DE" sz="2400" dirty="0" smtClean="0"/>
              <a:t>Videos analysieren und kommentieren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5586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1" y="1484784"/>
            <a:ext cx="6624538" cy="4498975"/>
          </a:xfrm>
        </p:spPr>
        <p:txBody>
          <a:bodyPr/>
          <a:lstStyle/>
          <a:p>
            <a:r>
              <a:rPr lang="de-DE" dirty="0" smtClean="0"/>
              <a:t>Einsatzszenarien: </a:t>
            </a:r>
          </a:p>
          <a:p>
            <a:pPr lvl="1"/>
            <a:r>
              <a:rPr lang="de-DE" dirty="0" smtClean="0"/>
              <a:t>Fallbasiertes Lernen = </a:t>
            </a:r>
            <a:r>
              <a:rPr lang="de-DE" sz="1600" dirty="0" smtClean="0"/>
              <a:t>Theoriegeleitete Analyse von Filmausschnitten</a:t>
            </a:r>
          </a:p>
          <a:p>
            <a:pPr lvl="1"/>
            <a:r>
              <a:rPr lang="de-DE" dirty="0" smtClean="0"/>
              <a:t>“Enhanced“ Vorlesungsaufzeichnungen</a:t>
            </a:r>
            <a:endParaRPr lang="de-DE" dirty="0"/>
          </a:p>
          <a:p>
            <a:pPr lvl="1"/>
            <a:r>
              <a:rPr lang="de-DE" dirty="0"/>
              <a:t>Forschungsprojekte: </a:t>
            </a:r>
            <a:r>
              <a:rPr lang="de-DE" dirty="0" smtClean="0"/>
              <a:t>Analyse </a:t>
            </a:r>
            <a:r>
              <a:rPr lang="de-DE" dirty="0"/>
              <a:t>von Video-Daten</a:t>
            </a:r>
          </a:p>
          <a:p>
            <a:pPr lvl="1"/>
            <a:r>
              <a:rPr lang="de-DE" dirty="0" err="1" smtClean="0"/>
              <a:t>Inverted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lassroom</a:t>
            </a:r>
            <a:r>
              <a:rPr lang="de-DE" dirty="0" smtClean="0"/>
              <a:t>: Studierende posten Fragen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CB3D-470C-054D-896B-975CDD1AA66E}" type="datetime4">
              <a:rPr lang="de-CH" smtClean="0"/>
              <a:t>Oktober 6,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FD94-0E7C-4E00-ABE0-86CC1AA3113F}" type="slidenum">
              <a:rPr lang="de-CH" smtClean="0"/>
              <a:pPr/>
              <a:t>6</a:t>
            </a:fld>
            <a:endParaRPr lang="de-CH"/>
          </a:p>
        </p:txBody>
      </p:sp>
      <p:grpSp>
        <p:nvGrpSpPr>
          <p:cNvPr id="7" name="Gruppierung 6"/>
          <p:cNvGrpSpPr/>
          <p:nvPr/>
        </p:nvGrpSpPr>
        <p:grpSpPr>
          <a:xfrm>
            <a:off x="107504" y="3501008"/>
            <a:ext cx="8944276" cy="3274198"/>
            <a:chOff x="107504" y="2996952"/>
            <a:chExt cx="8944276" cy="3274198"/>
          </a:xfrm>
        </p:grpSpPr>
        <p:pic>
          <p:nvPicPr>
            <p:cNvPr id="9" name="Bild 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4776"/>
            <a:stretch/>
          </p:blipFill>
          <p:spPr>
            <a:xfrm>
              <a:off x="107504" y="6073906"/>
              <a:ext cx="8944276" cy="197244"/>
            </a:xfrm>
            <a:prstGeom prst="rect">
              <a:avLst/>
            </a:prstGeom>
          </p:spPr>
        </p:pic>
        <p:pic>
          <p:nvPicPr>
            <p:cNvPr id="10" name="Bild 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8129"/>
            <a:stretch/>
          </p:blipFill>
          <p:spPr>
            <a:xfrm>
              <a:off x="107504" y="2996952"/>
              <a:ext cx="8944276" cy="3091507"/>
            </a:xfrm>
            <a:prstGeom prst="rect">
              <a:avLst/>
            </a:prstGeom>
          </p:spPr>
        </p:pic>
      </p:grp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39750" y="476672"/>
            <a:ext cx="6621463" cy="8175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/>
              <a:t>Videoannotation </a:t>
            </a:r>
            <a:r>
              <a:rPr lang="de-DE" b="1" dirty="0"/>
              <a:t/>
            </a:r>
            <a:br>
              <a:rPr lang="de-DE" b="1" dirty="0"/>
            </a:br>
            <a:r>
              <a:rPr lang="de-DE" sz="2400" dirty="0" smtClean="0"/>
              <a:t>Videos analysieren und kommentieren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365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 rotWithShape="1">
          <a:blip r:embed="rId3"/>
          <a:srcRect r="50024"/>
          <a:stretch/>
        </p:blipFill>
        <p:spPr>
          <a:xfrm>
            <a:off x="533399" y="2708920"/>
            <a:ext cx="4028441" cy="1905000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3"/>
          <a:srcRect l="49975"/>
          <a:stretch/>
        </p:blipFill>
        <p:spPr>
          <a:xfrm>
            <a:off x="4561840" y="2708920"/>
            <a:ext cx="4032389" cy="1905000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539750" y="476672"/>
            <a:ext cx="6621463" cy="8175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b="1" dirty="0" err="1" smtClean="0"/>
              <a:t>Inverted</a:t>
            </a:r>
            <a:r>
              <a:rPr lang="de-DE" b="1" dirty="0"/>
              <a:t> </a:t>
            </a:r>
            <a:r>
              <a:rPr lang="de-DE" b="1" dirty="0" err="1" smtClean="0"/>
              <a:t>Classroom</a:t>
            </a:r>
            <a:r>
              <a:rPr lang="de-DE" b="1" dirty="0"/>
              <a:t/>
            </a:r>
            <a:br>
              <a:rPr lang="de-DE" b="1" dirty="0"/>
            </a:br>
            <a:r>
              <a:rPr lang="de-DE" sz="2400" dirty="0"/>
              <a:t>W</a:t>
            </a:r>
            <a:r>
              <a:rPr lang="de-DE" sz="2400" dirty="0" smtClean="0"/>
              <a:t>ie Vorlesung – nur umgekehrt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539552" y="623731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Grafik: </a:t>
            </a:r>
            <a:r>
              <a:rPr lang="de-DE" sz="1400" dirty="0" err="1" smtClean="0"/>
              <a:t>www.washington.edu</a:t>
            </a:r>
            <a:r>
              <a:rPr lang="de-DE" sz="1400" dirty="0"/>
              <a:t>/</a:t>
            </a:r>
            <a:r>
              <a:rPr lang="de-DE" sz="1400" dirty="0" err="1"/>
              <a:t>teaching</a:t>
            </a:r>
            <a:r>
              <a:rPr lang="de-DE" sz="1400" dirty="0"/>
              <a:t>/</a:t>
            </a:r>
            <a:r>
              <a:rPr lang="de-DE" sz="1400" dirty="0" err="1"/>
              <a:t>teaching-resources</a:t>
            </a:r>
            <a:r>
              <a:rPr lang="de-DE" sz="1400" dirty="0"/>
              <a:t>/</a:t>
            </a:r>
            <a:r>
              <a:rPr lang="de-DE" sz="1400" dirty="0" err="1"/>
              <a:t>engaging</a:t>
            </a:r>
            <a:r>
              <a:rPr lang="de-DE" sz="1400" dirty="0"/>
              <a:t>-</a:t>
            </a:r>
            <a:r>
              <a:rPr lang="de-DE" sz="1400" dirty="0" err="1"/>
              <a:t>students</a:t>
            </a:r>
            <a:r>
              <a:rPr lang="de-DE" sz="1400" dirty="0"/>
              <a:t>-in-</a:t>
            </a:r>
            <a:r>
              <a:rPr lang="de-DE" sz="1400" dirty="0" err="1"/>
              <a:t>learning</a:t>
            </a:r>
            <a:r>
              <a:rPr lang="de-DE" sz="1400" dirty="0" smtClean="0"/>
              <a:t>/ </a:t>
            </a:r>
            <a:r>
              <a:rPr lang="de-DE" sz="1400" dirty="0" err="1" smtClean="0"/>
              <a:t>flipping</a:t>
            </a:r>
            <a:r>
              <a:rPr lang="de-DE" sz="1400" dirty="0" err="1"/>
              <a:t>-the-classroom</a:t>
            </a:r>
            <a:r>
              <a:rPr lang="de-DE" sz="1400" dirty="0"/>
              <a:t>/flippedclassroomuwcolors-1</a:t>
            </a:r>
            <a:r>
              <a:rPr lang="de-DE" sz="1400" dirty="0" smtClean="0"/>
              <a:t>/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63975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Features:</a:t>
            </a:r>
          </a:p>
          <a:p>
            <a:r>
              <a:rPr lang="de-DE" dirty="0">
                <a:sym typeface="Wingdings"/>
              </a:rPr>
              <a:t>Studierende sehen nur ihre eigenen </a:t>
            </a:r>
            <a:r>
              <a:rPr lang="de-DE" dirty="0" smtClean="0">
                <a:sym typeface="Wingdings"/>
              </a:rPr>
              <a:t>Videos</a:t>
            </a:r>
            <a:endParaRPr lang="de-DE" dirty="0" smtClean="0"/>
          </a:p>
          <a:p>
            <a:pPr marL="184150" indent="0">
              <a:buNone/>
              <a:tabLst>
                <a:tab pos="446088" algn="l"/>
              </a:tabLst>
            </a:pPr>
            <a:r>
              <a:rPr lang="de-DE" dirty="0">
                <a:sym typeface="Wingdings"/>
              </a:rPr>
              <a:t>	</a:t>
            </a:r>
            <a:r>
              <a:rPr lang="de-DE" dirty="0" smtClean="0">
                <a:sym typeface="Wingdings"/>
              </a:rPr>
              <a:t> garantiert</a:t>
            </a:r>
            <a:r>
              <a:rPr lang="de-DE" dirty="0" smtClean="0"/>
              <a:t> </a:t>
            </a:r>
            <a:r>
              <a:rPr lang="de-DE" dirty="0"/>
              <a:t>Datenschutz (z.B. </a:t>
            </a:r>
            <a:r>
              <a:rPr lang="de-DE" dirty="0" smtClean="0"/>
              <a:t>Recht </a:t>
            </a:r>
            <a:r>
              <a:rPr lang="de-DE" dirty="0"/>
              <a:t>auf das eigene </a:t>
            </a:r>
            <a:r>
              <a:rPr lang="de-DE" dirty="0" smtClean="0"/>
              <a:t>	Bild</a:t>
            </a:r>
            <a:r>
              <a:rPr lang="de-DE" dirty="0">
                <a:sym typeface="Wingdings"/>
              </a:rPr>
              <a:t>)</a:t>
            </a:r>
            <a:endParaRPr lang="de-DE" dirty="0" smtClean="0"/>
          </a:p>
          <a:p>
            <a:r>
              <a:rPr lang="de-DE" dirty="0" smtClean="0"/>
              <a:t>Zugriffsrechte verwalten:</a:t>
            </a:r>
          </a:p>
          <a:p>
            <a:pPr lvl="1"/>
            <a:r>
              <a:rPr lang="de-DE" dirty="0" smtClean="0"/>
              <a:t>Administrator: Bestimmt Besitzer, kann Gruppen kreieren</a:t>
            </a:r>
            <a:endParaRPr lang="de-DE" dirty="0"/>
          </a:p>
          <a:p>
            <a:pPr lvl="1"/>
            <a:r>
              <a:rPr lang="de-DE" dirty="0" smtClean="0"/>
              <a:t>Besitzer: Kann Mitglieder “einladen“</a:t>
            </a:r>
          </a:p>
          <a:p>
            <a:pPr lvl="1"/>
            <a:r>
              <a:rPr lang="de-DE" dirty="0" smtClean="0"/>
              <a:t>Besitzer wird vor Aufnahme zugewiesen (durch Login)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CB3D-470C-054D-896B-975CDD1AA66E}" type="datetime4">
              <a:rPr lang="de-CH" smtClean="0"/>
              <a:t>Oktober 6,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FD94-0E7C-4E00-ABE0-86CC1AA3113F}" type="slidenum">
              <a:rPr lang="de-CH" smtClean="0"/>
              <a:pPr/>
              <a:t>8</a:t>
            </a:fld>
            <a:endParaRPr lang="de-CH"/>
          </a:p>
        </p:txBody>
      </p:sp>
      <p:grpSp>
        <p:nvGrpSpPr>
          <p:cNvPr id="7" name="Gruppierung 6"/>
          <p:cNvGrpSpPr/>
          <p:nvPr/>
        </p:nvGrpSpPr>
        <p:grpSpPr>
          <a:xfrm>
            <a:off x="251520" y="4725144"/>
            <a:ext cx="8388424" cy="1628760"/>
            <a:chOff x="251520" y="3305995"/>
            <a:chExt cx="8388424" cy="1628760"/>
          </a:xfrm>
        </p:grpSpPr>
        <p:pic>
          <p:nvPicPr>
            <p:cNvPr id="8" name="Bild 7" descr="Bildschirmfoto 2015-09-04 um 17.22.54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0912" b="33278"/>
            <a:stretch/>
          </p:blipFill>
          <p:spPr>
            <a:xfrm>
              <a:off x="251520" y="3305995"/>
              <a:ext cx="8388424" cy="1628760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</p:pic>
        <p:pic>
          <p:nvPicPr>
            <p:cNvPr id="9" name="Bild 8" descr="Bildschirmfoto 2015-09-04 um 17.35.1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0312" y="3671851"/>
              <a:ext cx="360039" cy="261205"/>
            </a:xfrm>
            <a:prstGeom prst="rect">
              <a:avLst/>
            </a:prstGeom>
          </p:spPr>
        </p:pic>
      </p:grpSp>
      <p:sp>
        <p:nvSpPr>
          <p:cNvPr id="11" name="Rechteck 10"/>
          <p:cNvSpPr/>
          <p:nvPr/>
        </p:nvSpPr>
        <p:spPr bwMode="auto">
          <a:xfrm>
            <a:off x="7327692" y="4648993"/>
            <a:ext cx="504056" cy="179050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9" charset="0"/>
            </a:endParaRPr>
          </a:p>
        </p:txBody>
      </p:sp>
      <p:sp>
        <p:nvSpPr>
          <p:cNvPr id="12" name="Pfeil nach rechts 11"/>
          <p:cNvSpPr/>
          <p:nvPr/>
        </p:nvSpPr>
        <p:spPr bwMode="auto">
          <a:xfrm rot="5400000">
            <a:off x="7394156" y="4293096"/>
            <a:ext cx="360040" cy="216024"/>
          </a:xfrm>
          <a:prstGeom prst="rightArrow">
            <a:avLst>
              <a:gd name="adj1" fmla="val 32726"/>
              <a:gd name="adj2" fmla="val 65385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effectLst/>
              <a:latin typeface="Arial" pitchFamily="39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539750" y="476672"/>
            <a:ext cx="662146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2600" b="0">
                <a:solidFill>
                  <a:srgbClr val="000000"/>
                </a:solidFill>
                <a:latin typeface="Frutiger LT 45 Light"/>
                <a:ea typeface="+mj-ea"/>
                <a:cs typeface="Frutiger LT 45 Light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b="1" dirty="0" err="1" smtClean="0"/>
              <a:t>iVT</a:t>
            </a:r>
            <a:r>
              <a:rPr lang="de-DE" b="1" dirty="0"/>
              <a:t>-</a:t>
            </a:r>
            <a:r>
              <a:rPr lang="de-DE" b="1" dirty="0" smtClean="0"/>
              <a:t>Modus</a:t>
            </a:r>
            <a:br>
              <a:rPr lang="de-DE" b="1" dirty="0" smtClean="0"/>
            </a:br>
            <a:r>
              <a:rPr lang="de-DE" sz="2400" dirty="0" smtClean="0"/>
              <a:t>Zugriffsrechte verwalten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754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CB3D-470C-054D-896B-975CDD1AA66E}" type="datetime4">
              <a:rPr lang="de-CH" smtClean="0"/>
              <a:t>Oktober 6,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FD94-0E7C-4E00-ABE0-86CC1AA3113F}" type="slidenum">
              <a:rPr lang="de-CH" smtClean="0"/>
              <a:pPr/>
              <a:t>9</a:t>
            </a:fld>
            <a:endParaRPr lang="de-CH"/>
          </a:p>
        </p:txBody>
      </p:sp>
      <p:pic>
        <p:nvPicPr>
          <p:cNvPr id="8" name="Bild 7" descr="Bildschirmfoto 2015-09-06 um 12.16.3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80" r="6922"/>
          <a:stretch/>
        </p:blipFill>
        <p:spPr>
          <a:xfrm>
            <a:off x="5940152" y="1844824"/>
            <a:ext cx="2520280" cy="1879183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44824"/>
            <a:ext cx="2844701" cy="1897822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63" t="12274" r="12704" b="11086"/>
          <a:stretch/>
        </p:blipFill>
        <p:spPr>
          <a:xfrm>
            <a:off x="5652120" y="1628800"/>
            <a:ext cx="1027579" cy="71743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grpSp>
        <p:nvGrpSpPr>
          <p:cNvPr id="24" name="Gruppierung 23"/>
          <p:cNvGrpSpPr/>
          <p:nvPr/>
        </p:nvGrpSpPr>
        <p:grpSpPr>
          <a:xfrm>
            <a:off x="1043608" y="4043206"/>
            <a:ext cx="5627588" cy="1968444"/>
            <a:chOff x="611560" y="3941476"/>
            <a:chExt cx="5627588" cy="1968444"/>
          </a:xfrm>
        </p:grpSpPr>
        <p:pic>
          <p:nvPicPr>
            <p:cNvPr id="19" name="Bild 18" descr="Bildschirmfoto 2015-09-06 um 13.04.59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965" r="54943"/>
            <a:stretch/>
          </p:blipFill>
          <p:spPr>
            <a:xfrm>
              <a:off x="911248" y="3941476"/>
              <a:ext cx="3208763" cy="1967169"/>
            </a:xfrm>
            <a:prstGeom prst="rect">
              <a:avLst/>
            </a:prstGeom>
          </p:spPr>
        </p:pic>
        <p:pic>
          <p:nvPicPr>
            <p:cNvPr id="22" name="Bild 21" descr="Bildschirmfoto 2015-09-06 um 13.04.59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2680"/>
            <a:stretch/>
          </p:blipFill>
          <p:spPr>
            <a:xfrm>
              <a:off x="611560" y="3942751"/>
              <a:ext cx="669384" cy="1967169"/>
            </a:xfrm>
            <a:prstGeom prst="rect">
              <a:avLst/>
            </a:prstGeom>
          </p:spPr>
        </p:pic>
        <p:pic>
          <p:nvPicPr>
            <p:cNvPr id="21" name="Bild 20" descr="Bildschirmfoto 2015-09-06 um 12.16.31.pn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680" r="6922"/>
            <a:stretch/>
          </p:blipFill>
          <p:spPr>
            <a:xfrm>
              <a:off x="683568" y="4336218"/>
              <a:ext cx="1944216" cy="1449656"/>
            </a:xfrm>
            <a:prstGeom prst="rect">
              <a:avLst/>
            </a:prstGeom>
          </p:spPr>
        </p:pic>
        <p:pic>
          <p:nvPicPr>
            <p:cNvPr id="23" name="Bild 22" descr="Bildschirmfoto 2015-09-06 um 13.04.59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6255"/>
            <a:stretch/>
          </p:blipFill>
          <p:spPr>
            <a:xfrm>
              <a:off x="4067944" y="3942751"/>
              <a:ext cx="2171204" cy="1967169"/>
            </a:xfrm>
            <a:prstGeom prst="rect">
              <a:avLst/>
            </a:prstGeom>
          </p:spPr>
        </p:pic>
        <p:pic>
          <p:nvPicPr>
            <p:cNvPr id="20" name="Bild 19" descr="Bildschirmfoto 2015-09-04 um 17.35.14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50338" y="4322181"/>
              <a:ext cx="432048" cy="313447"/>
            </a:xfrm>
            <a:prstGeom prst="rect">
              <a:avLst/>
            </a:prstGeom>
          </p:spPr>
        </p:pic>
      </p:grpSp>
      <p:grpSp>
        <p:nvGrpSpPr>
          <p:cNvPr id="28" name="Gruppierung 27"/>
          <p:cNvGrpSpPr/>
          <p:nvPr/>
        </p:nvGrpSpPr>
        <p:grpSpPr>
          <a:xfrm>
            <a:off x="3635896" y="2149789"/>
            <a:ext cx="1728191" cy="1330994"/>
            <a:chOff x="3347865" y="1772816"/>
            <a:chExt cx="1905501" cy="1475010"/>
          </a:xfrm>
        </p:grpSpPr>
        <p:pic>
          <p:nvPicPr>
            <p:cNvPr id="13" name="Bild 12" descr="Bildschirmfoto 2015-09-06 um 12.57.07.png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3521" b="26843"/>
            <a:stretch/>
          </p:blipFill>
          <p:spPr>
            <a:xfrm>
              <a:off x="3347865" y="1772816"/>
              <a:ext cx="1654314" cy="1475010"/>
            </a:xfrm>
            <a:prstGeom prst="rect">
              <a:avLst/>
            </a:prstGeom>
          </p:spPr>
        </p:pic>
        <p:pic>
          <p:nvPicPr>
            <p:cNvPr id="25" name="Bild 24" descr="Bildschirmfoto 2015-09-06 um 12.57.07.png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0163" t="483" r="-359" b="26841"/>
            <a:stretch/>
          </p:blipFill>
          <p:spPr>
            <a:xfrm>
              <a:off x="4368881" y="1782511"/>
              <a:ext cx="884485" cy="1465314"/>
            </a:xfrm>
            <a:prstGeom prst="rect">
              <a:avLst/>
            </a:prstGeom>
          </p:spPr>
        </p:pic>
      </p:grpSp>
      <p:sp>
        <p:nvSpPr>
          <p:cNvPr id="32" name="Nach oben gebogener Pfeil 31"/>
          <p:cNvSpPr/>
          <p:nvPr/>
        </p:nvSpPr>
        <p:spPr bwMode="auto">
          <a:xfrm rot="16200000" flipH="1">
            <a:off x="6855688" y="4169648"/>
            <a:ext cx="1152128" cy="822960"/>
          </a:xfrm>
          <a:prstGeom prst="bentUpArrow">
            <a:avLst>
              <a:gd name="adj1" fmla="val 13220"/>
              <a:gd name="adj2" fmla="val 18521"/>
              <a:gd name="adj3" fmla="val 23822"/>
            </a:avLst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7" name="Pfeil nach rechts 36"/>
          <p:cNvSpPr/>
          <p:nvPr/>
        </p:nvSpPr>
        <p:spPr bwMode="auto">
          <a:xfrm>
            <a:off x="3203848" y="2708920"/>
            <a:ext cx="360040" cy="216024"/>
          </a:xfrm>
          <a:prstGeom prst="rightArrow">
            <a:avLst>
              <a:gd name="adj1" fmla="val 32726"/>
              <a:gd name="adj2" fmla="val 65385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effectLst/>
              <a:latin typeface="Arial" pitchFamily="39" charset="0"/>
            </a:endParaRPr>
          </a:p>
        </p:txBody>
      </p:sp>
      <p:sp>
        <p:nvSpPr>
          <p:cNvPr id="38" name="Pfeil nach rechts 37"/>
          <p:cNvSpPr/>
          <p:nvPr/>
        </p:nvSpPr>
        <p:spPr bwMode="auto">
          <a:xfrm>
            <a:off x="5436096" y="2708920"/>
            <a:ext cx="360040" cy="216024"/>
          </a:xfrm>
          <a:prstGeom prst="rightArrow">
            <a:avLst>
              <a:gd name="adj1" fmla="val 32726"/>
              <a:gd name="adj2" fmla="val 65385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effectLst/>
              <a:latin typeface="Arial" pitchFamily="39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5198863" y="4043207"/>
            <a:ext cx="57606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9" charset="0"/>
            </a:endParaRPr>
          </a:p>
        </p:txBody>
      </p:sp>
      <p:sp>
        <p:nvSpPr>
          <p:cNvPr id="27" name="Titel 1"/>
          <p:cNvSpPr txBox="1">
            <a:spLocks/>
          </p:cNvSpPr>
          <p:nvPr/>
        </p:nvSpPr>
        <p:spPr bwMode="auto">
          <a:xfrm>
            <a:off x="539750" y="476672"/>
            <a:ext cx="662146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2600" b="0">
                <a:solidFill>
                  <a:srgbClr val="000000"/>
                </a:solidFill>
                <a:latin typeface="Frutiger LT 45 Light"/>
                <a:ea typeface="+mj-ea"/>
                <a:cs typeface="Frutiger LT 45 Light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pitchFamily="39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b="1" dirty="0" smtClean="0"/>
              <a:t>Besitzer vor Aufnahme zuweisen </a:t>
            </a:r>
            <a:r>
              <a:rPr lang="de-DE" sz="2400" dirty="0" smtClean="0"/>
              <a:t>Kommunikationstraining bei Medizinern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045814" y="6021288"/>
            <a:ext cx="5830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Fotos: http://</a:t>
            </a:r>
            <a:r>
              <a:rPr lang="de-DE" sz="1600" dirty="0" err="1"/>
              <a:t>biss.iml.unibe.ch</a:t>
            </a:r>
            <a:r>
              <a:rPr lang="de-DE" sz="1600" dirty="0"/>
              <a:t>/</a:t>
            </a:r>
            <a:r>
              <a:rPr lang="de-DE" sz="1600" dirty="0" err="1"/>
              <a:t>index.php?c</a:t>
            </a:r>
            <a:r>
              <a:rPr lang="de-DE" sz="1600" dirty="0"/>
              <a:t>=</a:t>
            </a:r>
            <a:r>
              <a:rPr lang="de-DE" sz="1600" dirty="0" err="1"/>
              <a:t>ivtinstallation&amp;l</a:t>
            </a:r>
            <a:r>
              <a:rPr lang="de-DE" sz="1600" dirty="0"/>
              <a:t>=de</a:t>
            </a:r>
          </a:p>
        </p:txBody>
      </p:sp>
    </p:spTree>
    <p:extLst>
      <p:ext uri="{BB962C8B-B14F-4D97-AF65-F5344CB8AC3E}">
        <p14:creationId xmlns:p14="http://schemas.microsoft.com/office/powerpoint/2010/main" val="15445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38" grpId="0" animBg="1"/>
      <p:bldP spid="26" grpId="0" animBg="1"/>
    </p:bldLst>
  </p:timing>
</p:sld>
</file>

<file path=ppt/theme/theme1.xml><?xml version="1.0" encoding="utf-8"?>
<a:theme xmlns:a="http://schemas.openxmlformats.org/drawingml/2006/main" name="ub_powerpoint_folie">
  <a:themeElements>
    <a:clrScheme name="">
      <a:dk1>
        <a:srgbClr val="000000"/>
      </a:dk1>
      <a:lt1>
        <a:srgbClr val="FFFFFF"/>
      </a:lt1>
      <a:dk2>
        <a:srgbClr val="000000"/>
      </a:dk2>
      <a:lt2>
        <a:srgbClr val="F6F6F6"/>
      </a:lt2>
      <a:accent1>
        <a:srgbClr val="E1EBF5"/>
      </a:accent1>
      <a:accent2>
        <a:srgbClr val="9CBDDE"/>
      </a:accent2>
      <a:accent3>
        <a:srgbClr val="FFFFFF"/>
      </a:accent3>
      <a:accent4>
        <a:srgbClr val="000000"/>
      </a:accent4>
      <a:accent5>
        <a:srgbClr val="EEF3F9"/>
      </a:accent5>
      <a:accent6>
        <a:srgbClr val="8DABC9"/>
      </a:accent6>
      <a:hlink>
        <a:srgbClr val="DF2046"/>
      </a:hlink>
      <a:folHlink>
        <a:srgbClr val="996670"/>
      </a:folHlink>
    </a:clrScheme>
    <a:fontScheme name="Office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9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ub_powerpoint_folie.potx</Template>
  <TotalTime>0</TotalTime>
  <Words>565</Words>
  <Application>Microsoft Macintosh PowerPoint</Application>
  <PresentationFormat>Bildschirmpräsentation (4:3)</PresentationFormat>
  <Paragraphs>134</Paragraphs>
  <Slides>16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ub_powerpoint_folie</vt:lpstr>
      <vt:lpstr>PowerPoint-Präsentation</vt:lpstr>
      <vt:lpstr>Agenda</vt:lpstr>
      <vt:lpstr>Vorlesungsaufzeichnung Editieren, Veröffentlichen &amp; Betrachten in ILIAS</vt:lpstr>
      <vt:lpstr>Videoannotation  Videos analysieren und kommentieren</vt:lpstr>
      <vt:lpstr>Videoannotation  Videos analysieren und kommentieren</vt:lpstr>
      <vt:lpstr>Videoannotation  Videos analysieren und kommentieren</vt:lpstr>
      <vt:lpstr>Inverted Classroom Wie Vorlesung – nur umgekehrt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HAUSARBEIT GEFRESSEN?</vt:lpstr>
      <vt:lpstr>PowerPoint-Präsentation</vt:lpstr>
    </vt:vector>
  </TitlesOfParts>
  <Manager/>
  <Company>Universität Bern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VERANSTALTUNG TITEL DER PRÄSENTATION</dc:title>
  <dc:subject/>
  <dc:creator/>
  <cp:keywords/>
  <dc:description/>
  <cp:lastModifiedBy>Hansjörg Lauener</cp:lastModifiedBy>
  <cp:revision>164</cp:revision>
  <cp:lastPrinted>2014-09-04T12:50:59Z</cp:lastPrinted>
  <dcterms:created xsi:type="dcterms:W3CDTF">2010-02-16T13:20:48Z</dcterms:created>
  <dcterms:modified xsi:type="dcterms:W3CDTF">2015-10-06T11:19:40Z</dcterms:modified>
  <cp:category/>
</cp:coreProperties>
</file>