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93" r:id="rId3"/>
    <p:sldId id="281" r:id="rId4"/>
    <p:sldId id="288" r:id="rId5"/>
    <p:sldId id="284" r:id="rId6"/>
    <p:sldId id="294" r:id="rId7"/>
    <p:sldId id="283" r:id="rId8"/>
    <p:sldId id="282" r:id="rId9"/>
    <p:sldId id="287" r:id="rId10"/>
    <p:sldId id="280" r:id="rId11"/>
    <p:sldId id="296" r:id="rId12"/>
    <p:sldId id="290" r:id="rId13"/>
    <p:sldId id="289" r:id="rId14"/>
    <p:sldId id="291" r:id="rId15"/>
    <p:sldId id="295" r:id="rId16"/>
    <p:sldId id="279" r:id="rId17"/>
  </p:sldIdLst>
  <p:sldSz cx="12192000" cy="6858000"/>
  <p:notesSz cx="12192000" cy="6858000"/>
  <p:defaultText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BEFB2173-BC58-43A5-953E-C37C31A32549}">
          <p14:sldIdLst>
            <p14:sldId id="256"/>
            <p14:sldId id="293"/>
            <p14:sldId id="281"/>
            <p14:sldId id="288"/>
            <p14:sldId id="284"/>
            <p14:sldId id="294"/>
            <p14:sldId id="283"/>
            <p14:sldId id="282"/>
            <p14:sldId id="287"/>
            <p14:sldId id="280"/>
            <p14:sldId id="296"/>
            <p14:sldId id="290"/>
            <p14:sldId id="289"/>
            <p14:sldId id="291"/>
            <p14:sldId id="295"/>
            <p14:sldId id="27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764" autoAdjust="0"/>
  </p:normalViewPr>
  <p:slideViewPr>
    <p:cSldViewPr>
      <p:cViewPr varScale="1">
        <p:scale>
          <a:sx n="87" d="100"/>
          <a:sy n="87" d="100"/>
        </p:scale>
        <p:origin x="924"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Kopfzeilenplatzhalter 1"/>
          <p:cNvSpPr>
            <a:spLocks noGrp="1"/>
          </p:cNvSpPr>
          <p:nvPr>
            <p:ph type="hdr" sz="quarter"/>
          </p:nvPr>
        </p:nvSpPr>
        <p:spPr bwMode="auto">
          <a:xfrm>
            <a:off x="0" y="0"/>
            <a:ext cx="2971800" cy="458788"/>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p:cNvSpPr>
            <a:spLocks noGrp="1"/>
          </p:cNvSpPr>
          <p:nvPr>
            <p:ph type="dt" idx="1"/>
          </p:nvPr>
        </p:nvSpPr>
        <p:spPr bwMode="auto">
          <a:xfrm>
            <a:off x="3884613" y="0"/>
            <a:ext cx="2971800" cy="458788"/>
          </a:xfrm>
          <a:prstGeom prst="rect">
            <a:avLst/>
          </a:prstGeom>
        </p:spPr>
        <p:txBody>
          <a:bodyPr vert="horz" lIns="91440" tIns="45720" rIns="91440" bIns="45720" rtlCol="0"/>
          <a:lstStyle>
            <a:lvl1pPr algn="r">
              <a:defRPr sz="1200"/>
            </a:lvl1pPr>
          </a:lstStyle>
          <a:p>
            <a:pPr>
              <a:defRPr/>
            </a:pPr>
            <a:fld id="{82CA9EC3-325F-4F8B-AFA4-B70965C7E73F}" type="datetimeFigureOut">
              <a:rPr lang="de-DE"/>
              <a:t>04.09.2024</a:t>
            </a:fld>
            <a:endParaRPr lang="de-DE"/>
          </a:p>
        </p:txBody>
      </p:sp>
      <p:sp>
        <p:nvSpPr>
          <p:cNvPr id="4" name="Folienbildplatzhalter 3"/>
          <p:cNvSpPr>
            <a:spLocks noGrp="1" noRot="1" noChangeAspect="1"/>
          </p:cNvSpPr>
          <p:nvPr>
            <p:ph type="sldImg" idx="2"/>
          </p:nvPr>
        </p:nvSpPr>
        <p:spPr bwMode="auto">
          <a:xfrm>
            <a:off x="685800" y="1143000"/>
            <a:ext cx="5486400" cy="3086100"/>
          </a:xfrm>
          <a:prstGeom prst="rect">
            <a:avLst/>
          </a:prstGeom>
          <a:noFill/>
          <a:ln w="12700">
            <a:solidFill>
              <a:prstClr val="black"/>
            </a:solidFill>
          </a:ln>
        </p:spPr>
        <p:txBody>
          <a:bodyPr vert="horz" lIns="91440" tIns="45720" rIns="91440" bIns="45720" rtlCol="0" anchor="ctr"/>
          <a:lstStyle/>
          <a:p>
            <a:pPr>
              <a:defRPr/>
            </a:pPr>
            <a:endParaRPr lang="de-DE"/>
          </a:p>
        </p:txBody>
      </p:sp>
      <p:sp>
        <p:nvSpPr>
          <p:cNvPr id="5" name="Notizenplatzhalter 4"/>
          <p:cNvSpPr>
            <a:spLocks noGrp="1"/>
          </p:cNvSpPr>
          <p:nvPr>
            <p:ph type="body" sz="quarter" idx="3"/>
          </p:nvPr>
        </p:nvSpPr>
        <p:spPr bwMode="auto">
          <a:xfrm>
            <a:off x="685800" y="4400550"/>
            <a:ext cx="5486400" cy="3600450"/>
          </a:xfrm>
          <a:prstGeom prst="rect">
            <a:avLst/>
          </a:prstGeom>
        </p:spPr>
        <p:txBody>
          <a:bodyPr vert="horz" lIns="91440" tIns="45720" rIns="91440" bIns="45720" rtlCol="0"/>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Fußzeilenplatzhalter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lang="de-DE"/>
          </a:p>
        </p:txBody>
      </p:sp>
      <p:sp>
        <p:nvSpPr>
          <p:cNvPr id="7" name="Foliennummernplatzhalter 6"/>
          <p:cNvSpPr>
            <a:spLocks noGrp="1"/>
          </p:cNvSpPr>
          <p:nvPr>
            <p:ph type="sldNum" sz="quarter" idx="5"/>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fld id="{47ACDB28-1C18-478E-A20A-F09F177E4375}" type="slidenum">
              <a:rPr lang="de-DE"/>
              <a:t>‹Nr.›</a:t>
            </a:fld>
            <a:endParaRPr lang="de-DE"/>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Text im Programm: </a:t>
            </a:r>
          </a:p>
          <a:p>
            <a:endParaRPr lang="de-DE" dirty="0"/>
          </a:p>
          <a:p>
            <a:r>
              <a:rPr lang="de-DE" b="1" dirty="0" err="1"/>
              <a:t>OpenILIAS</a:t>
            </a:r>
            <a:r>
              <a:rPr lang="de-DE" b="1" dirty="0"/>
              <a:t> - Lehre auf ILIAS sichtbar machen als offenes Bildungsmaterial (OER)</a:t>
            </a:r>
          </a:p>
          <a:p>
            <a:r>
              <a:rPr lang="de-DE" b="1" dirty="0"/>
              <a:t>Vortrag von Leon Widmaier, Albert-Ludwigs-Universität Freiburg und Linda Halm, Hochschule Bielefeld</a:t>
            </a:r>
            <a:endParaRPr lang="de-DE" dirty="0"/>
          </a:p>
          <a:p>
            <a:r>
              <a:rPr lang="de-DE" i="1" dirty="0"/>
              <a:t>Stichworte: OER, Support, Administration, Schulungsmaterial und -konzepte, Content Sharing</a:t>
            </a:r>
            <a:endParaRPr lang="de-DE" dirty="0"/>
          </a:p>
          <a:p>
            <a:r>
              <a:rPr lang="de-DE" i="1" dirty="0"/>
              <a:t>Zielgruppe: E-Learning-Support-Teams, die Dozierende betreuen und OER-Nutzung unterstützen und ausbauen möchten und auf der Suche nach geeignetem freien Schulungsmaterial für die Einführung und Verankerung von OER an ihrer Institution sind. Grundkenntnisse im Umgang mit ILIAS sowie mit dem Thema OER sinnvoll.</a:t>
            </a:r>
            <a:endParaRPr lang="de-DE" dirty="0"/>
          </a:p>
          <a:p>
            <a:r>
              <a:rPr lang="de-DE" dirty="0"/>
              <a:t>Open Educational Resources (OER) sind frei verfügbare Bildungsmaterialien, die Hochschullehrende für die eigene Lehre verwenden und bearbeiten können. Um OER auf Hochschulebene in die Breite zu tragen, brauchen die Nutzer*innen Unterstützung, um mit OER umgehen zu können.</a:t>
            </a:r>
            <a:br>
              <a:rPr lang="de-DE" dirty="0"/>
            </a:br>
            <a:r>
              <a:rPr lang="de-DE" dirty="0"/>
              <a:t>Im Beitrag werden die technisch-administrative Ebene der Lernplattformen sowie die Ebene der Nutzer*innen adressiert:</a:t>
            </a:r>
          </a:p>
          <a:p>
            <a:r>
              <a:rPr lang="de-DE" dirty="0"/>
              <a:t>Auf technisch-administrativer Ebene muss dafür gesorgt werden, dass Nutzer*innen so unkompliziert wie möglich Zugang zu den Plattformen und offenen Materialien haben, sowie selbst OER erstellen, bearbeiten und teilen können.</a:t>
            </a:r>
            <a:br>
              <a:rPr lang="de-DE" dirty="0"/>
            </a:br>
            <a:r>
              <a:rPr lang="de-DE" dirty="0"/>
              <a:t>Auf Ebene der Nutzer*innen muss zum einen Öffentlichkeitsarbeit und Aufklärung betrieben werden, um das Thema OER generell zu platzieren sowie Bedenken abzubauen und Potentiale aufzuzeigen. Zum anderen müssen die Nutzer*innen angeleitet werden, wie sie sich z.B. auf LMS verhalten sollten, wenn sie dort mit OER arbeiten möchten.</a:t>
            </a:r>
          </a:p>
          <a:p>
            <a:r>
              <a:rPr lang="de-DE" dirty="0"/>
              <a:t>Eine Vielzahl von Förder- und Forschungsprojekten haben bereits OER-relevanten Anleitungen bzw. Hilfsmaterialien zusammengestellt, etliche sind auch konkret auf ILIAS bezogen. Die SIG OER hat diese </a:t>
            </a:r>
            <a:r>
              <a:rPr lang="de-DE" dirty="0" err="1"/>
              <a:t>kuratiert</a:t>
            </a:r>
            <a:r>
              <a:rPr lang="de-DE" dirty="0"/>
              <a:t>, überarbeitet und daraus ein Infopaket "</a:t>
            </a:r>
            <a:r>
              <a:rPr lang="de-DE" dirty="0" err="1"/>
              <a:t>OpenILIAS</a:t>
            </a:r>
            <a:r>
              <a:rPr lang="de-DE" dirty="0"/>
              <a:t>" zusammengestellt. Das Infopaket adressiert die Zielgruppe der Administrator*innen, die für die Konfiguration der LMS zuständig sind und die Zielgruppe der Nutzer*innen, welche damit arbeiten müssen:</a:t>
            </a:r>
          </a:p>
          <a:p>
            <a:r>
              <a:rPr lang="de-DE" dirty="0"/>
              <a:t>Administration: Wie konfiguriert man ILIAS optimal für die Nutzung offener Lizenzen, Metadatenkennzeichnung, wie aktiviert man den OER-</a:t>
            </a:r>
            <a:r>
              <a:rPr lang="de-DE" dirty="0" err="1"/>
              <a:t>Harvester</a:t>
            </a:r>
            <a:r>
              <a:rPr lang="de-DE" dirty="0"/>
              <a:t> und einen öffentlichen Bereich für anonyme Besucher.</a:t>
            </a:r>
            <a:br>
              <a:rPr lang="de-DE" dirty="0"/>
            </a:br>
            <a:r>
              <a:rPr lang="de-DE" dirty="0"/>
              <a:t>Nutzung: Wie importiere ich fremde OER am geschicktesten? Was muss ich dabei zwingend an zusätzlichen Informationen angeben? Wo platziere ich diese? Was sind Metadaten, wo finde ich diese und warum sind sie wichtig? Nicht jedes Objekt hat einen Metadatenreiter, wo kann ich sie alternativ platzieren? Wie kann ich anderen meine Materialien zur Verfügung stellen? Welche Einstellungen muss ich vornehmen? Welche Objekte eignen sich zur Erstellung von OER? Wie wird sichergestellt, dass ich weiterhin als Urheber*in gelte? Wie wird garantiert, dass urheberrechtlich alles stimmt?</a:t>
            </a:r>
          </a:p>
          <a:p>
            <a:r>
              <a:rPr lang="de-DE" dirty="0"/>
              <a:t>Diese Sammlung </a:t>
            </a:r>
            <a:r>
              <a:rPr lang="de-DE" dirty="0" err="1"/>
              <a:t>kuratierter</a:t>
            </a:r>
            <a:r>
              <a:rPr lang="de-DE" dirty="0"/>
              <a:t> Unterlagen zum </a:t>
            </a:r>
            <a:r>
              <a:rPr lang="de-DE" dirty="0" err="1"/>
              <a:t>Onboarding</a:t>
            </a:r>
            <a:r>
              <a:rPr lang="de-DE" dirty="0"/>
              <a:t> von Administrator*innen und Nutzer*innen sollen in dem Vortrag vorgestellt werden. Der Fokus liegt dabei auf den Materialien für Nutzer*innen.</a:t>
            </a:r>
          </a:p>
          <a:p>
            <a:r>
              <a:rPr lang="de-DE" dirty="0"/>
              <a:t>Der Beitrag schließt mit einem Ausblick auf aktuelle ILIAS-Entwicklungen im Feld OER.</a:t>
            </a:r>
          </a:p>
          <a:p>
            <a:endParaRPr lang="de-DE" dirty="0"/>
          </a:p>
        </p:txBody>
      </p:sp>
      <p:sp>
        <p:nvSpPr>
          <p:cNvPr id="4" name="Foliennummernplatzhalter 3"/>
          <p:cNvSpPr>
            <a:spLocks noGrp="1"/>
          </p:cNvSpPr>
          <p:nvPr>
            <p:ph type="sldNum" sz="quarter" idx="10"/>
          </p:nvPr>
        </p:nvSpPr>
        <p:spPr/>
        <p:txBody>
          <a:bodyPr/>
          <a:lstStyle/>
          <a:p>
            <a:pPr>
              <a:defRPr/>
            </a:pPr>
            <a:fld id="{47ACDB28-1C18-478E-A20A-F09F177E4375}" type="slidenum">
              <a:rPr lang="de-DE" smtClean="0"/>
              <a:t>1</a:t>
            </a:fld>
            <a:endParaRPr lang="de-DE"/>
          </a:p>
        </p:txBody>
      </p:sp>
    </p:spTree>
    <p:extLst>
      <p:ext uri="{BB962C8B-B14F-4D97-AF65-F5344CB8AC3E}">
        <p14:creationId xmlns:p14="http://schemas.microsoft.com/office/powerpoint/2010/main" val="2243518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47ACDB28-1C18-478E-A20A-F09F177E4375}" type="slidenum">
              <a:rPr lang="de-DE" smtClean="0"/>
              <a:t>8</a:t>
            </a:fld>
            <a:endParaRPr lang="de-DE"/>
          </a:p>
        </p:txBody>
      </p:sp>
    </p:spTree>
    <p:extLst>
      <p:ext uri="{BB962C8B-B14F-4D97-AF65-F5344CB8AC3E}">
        <p14:creationId xmlns:p14="http://schemas.microsoft.com/office/powerpoint/2010/main" val="3275972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47ACDB28-1C18-478E-A20A-F09F177E4375}" type="slidenum">
              <a:rPr lang="de-DE" smtClean="0"/>
              <a:t>16</a:t>
            </a:fld>
            <a:endParaRPr lang="de-DE"/>
          </a:p>
        </p:txBody>
      </p:sp>
    </p:spTree>
    <p:extLst>
      <p:ext uri="{BB962C8B-B14F-4D97-AF65-F5344CB8AC3E}">
        <p14:creationId xmlns:p14="http://schemas.microsoft.com/office/powerpoint/2010/main" val="3333649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Titelfolie">
    <p:spTree>
      <p:nvGrpSpPr>
        <p:cNvPr id="1" name=""/>
        <p:cNvGrpSpPr/>
        <p:nvPr/>
      </p:nvGrpSpPr>
      <p:grpSpPr bwMode="auto">
        <a:xfrm>
          <a:off x="0" y="0"/>
          <a:ext cx="0" cy="0"/>
          <a:chOff x="0" y="0"/>
          <a:chExt cx="0" cy="0"/>
        </a:xfrm>
      </p:grpSpPr>
      <p:sp>
        <p:nvSpPr>
          <p:cNvPr id="2" name="Titel 1"/>
          <p:cNvSpPr>
            <a:spLocks noGrp="1"/>
          </p:cNvSpPr>
          <p:nvPr>
            <p:ph type="ctrTitle"/>
          </p:nvPr>
        </p:nvSpPr>
        <p:spPr bwMode="auto">
          <a:xfrm>
            <a:off x="1524000" y="1122363"/>
            <a:ext cx="9144000" cy="2387600"/>
          </a:xfrm>
        </p:spPr>
        <p:txBody>
          <a:bodyPr anchor="b"/>
          <a:lstStyle>
            <a:lvl1pPr algn="ctr">
              <a:defRPr sz="6000"/>
            </a:lvl1pPr>
          </a:lstStyle>
          <a:p>
            <a:pPr>
              <a:defRPr/>
            </a:pPr>
            <a:r>
              <a:rPr lang="de-DE"/>
              <a:t>Titelmasterformat durch Klicken bearbeiten</a:t>
            </a:r>
            <a:endParaRPr/>
          </a:p>
        </p:txBody>
      </p:sp>
      <p:sp>
        <p:nvSpPr>
          <p:cNvPr id="3" name="Untertitel 2"/>
          <p:cNvSpPr>
            <a:spLocks noGrp="1"/>
          </p:cNvSpPr>
          <p:nvPr>
            <p:ph type="subTitle" idx="1"/>
          </p:nvPr>
        </p:nvSpPr>
        <p:spPr bwMode="auto">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de-DE"/>
              <a:t>Formatvorlage des Untertitelmasters durch Klicken bearbeiten</a:t>
            </a:r>
            <a:endParaRPr/>
          </a:p>
        </p:txBody>
      </p:sp>
      <p:sp>
        <p:nvSpPr>
          <p:cNvPr id="4" name="Datumsplatzhalter 3"/>
          <p:cNvSpPr>
            <a:spLocks noGrp="1"/>
          </p:cNvSpPr>
          <p:nvPr>
            <p:ph type="dt" sz="half" idx="10"/>
          </p:nvPr>
        </p:nvSpPr>
        <p:spPr bwMode="auto"/>
        <p:txBody>
          <a:bodyPr/>
          <a:lstStyle/>
          <a:p>
            <a:pPr>
              <a:defRPr/>
            </a:pPr>
            <a:fld id="{6C4A267E-08F9-4217-A190-AE357C9C3E19}" type="datetimeFigureOut">
              <a:rPr lang="de-DE"/>
              <a:t>04.09.2024</a:t>
            </a:fld>
            <a:endParaRPr lang="de-DE"/>
          </a:p>
        </p:txBody>
      </p:sp>
      <p:sp>
        <p:nvSpPr>
          <p:cNvPr id="5" name="Fußzeilenplatzhalter 4"/>
          <p:cNvSpPr>
            <a:spLocks noGrp="1"/>
          </p:cNvSpPr>
          <p:nvPr>
            <p:ph type="ftr" sz="quarter" idx="11"/>
          </p:nvPr>
        </p:nvSpPr>
        <p:spPr bwMode="auto"/>
        <p:txBody>
          <a:bodyPr/>
          <a:lstStyle/>
          <a:p>
            <a:pPr>
              <a:defRPr/>
            </a:pPr>
            <a:endParaRPr lang="de-DE"/>
          </a:p>
        </p:txBody>
      </p:sp>
      <p:sp>
        <p:nvSpPr>
          <p:cNvPr id="6" name="Foliennummernplatzhalter 5"/>
          <p:cNvSpPr>
            <a:spLocks noGrp="1"/>
          </p:cNvSpPr>
          <p:nvPr>
            <p:ph type="sldNum" sz="quarter" idx="12"/>
          </p:nvPr>
        </p:nvSpPr>
        <p:spPr bwMode="auto"/>
        <p:txBody>
          <a:bodyPr/>
          <a:lstStyle/>
          <a:p>
            <a:pPr>
              <a:defRPr/>
            </a:pPr>
            <a:fld id="{2A0B5A4C-6680-4872-999B-E968E77C899B}" type="slidenum">
              <a:rPr lang="de-DE"/>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el und vertikaler Text">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Titelmasterformat durch Klicken bearbeiten</a:t>
            </a:r>
            <a:endParaRPr/>
          </a:p>
        </p:txBody>
      </p:sp>
      <p:sp>
        <p:nvSpPr>
          <p:cNvPr id="3" name="Vertikaler Textplatzhalter 2"/>
          <p:cNvSpPr>
            <a:spLocks noGrp="1"/>
          </p:cNvSpPr>
          <p:nvPr>
            <p:ph type="body" orient="vert" idx="1"/>
          </p:nvPr>
        </p:nvSpPr>
        <p:spPr bwMode="auto"/>
        <p:txBody>
          <a:bodyPr vert="eaVert"/>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Datumsplatzhalter 3"/>
          <p:cNvSpPr>
            <a:spLocks noGrp="1"/>
          </p:cNvSpPr>
          <p:nvPr>
            <p:ph type="dt" sz="half" idx="10"/>
          </p:nvPr>
        </p:nvSpPr>
        <p:spPr bwMode="auto"/>
        <p:txBody>
          <a:bodyPr/>
          <a:lstStyle/>
          <a:p>
            <a:pPr>
              <a:defRPr/>
            </a:pPr>
            <a:fld id="{6C4A267E-08F9-4217-A190-AE357C9C3E19}" type="datetimeFigureOut">
              <a:rPr lang="de-DE"/>
              <a:t>04.09.2024</a:t>
            </a:fld>
            <a:endParaRPr lang="de-DE"/>
          </a:p>
        </p:txBody>
      </p:sp>
      <p:sp>
        <p:nvSpPr>
          <p:cNvPr id="5" name="Fußzeilenplatzhalter 4"/>
          <p:cNvSpPr>
            <a:spLocks noGrp="1"/>
          </p:cNvSpPr>
          <p:nvPr>
            <p:ph type="ftr" sz="quarter" idx="11"/>
          </p:nvPr>
        </p:nvSpPr>
        <p:spPr bwMode="auto"/>
        <p:txBody>
          <a:bodyPr/>
          <a:lstStyle/>
          <a:p>
            <a:pPr>
              <a:defRPr/>
            </a:pPr>
            <a:endParaRPr lang="de-DE"/>
          </a:p>
        </p:txBody>
      </p:sp>
      <p:sp>
        <p:nvSpPr>
          <p:cNvPr id="6" name="Foliennummernplatzhalter 5"/>
          <p:cNvSpPr>
            <a:spLocks noGrp="1"/>
          </p:cNvSpPr>
          <p:nvPr>
            <p:ph type="sldNum" sz="quarter" idx="12"/>
          </p:nvPr>
        </p:nvSpPr>
        <p:spPr bwMode="auto"/>
        <p:txBody>
          <a:bodyPr/>
          <a:lstStyle/>
          <a:p>
            <a:pPr>
              <a:defRPr/>
            </a:pPr>
            <a:fld id="{2A0B5A4C-6680-4872-999B-E968E77C899B}" type="slidenum">
              <a:rPr lang="de-DE"/>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Vertikaler Titel und Text">
    <p:spTree>
      <p:nvGrpSpPr>
        <p:cNvPr id="1" name=""/>
        <p:cNvGrpSpPr/>
        <p:nvPr/>
      </p:nvGrpSpPr>
      <p:grpSpPr bwMode="auto">
        <a:xfrm>
          <a:off x="0" y="0"/>
          <a:ext cx="0" cy="0"/>
          <a:chOff x="0" y="0"/>
          <a:chExt cx="0" cy="0"/>
        </a:xfrm>
      </p:grpSpPr>
      <p:sp>
        <p:nvSpPr>
          <p:cNvPr id="2" name="Vertikaler Titel 1"/>
          <p:cNvSpPr>
            <a:spLocks noGrp="1"/>
          </p:cNvSpPr>
          <p:nvPr>
            <p:ph type="title" orient="vert"/>
          </p:nvPr>
        </p:nvSpPr>
        <p:spPr bwMode="auto">
          <a:xfrm>
            <a:off x="8724900" y="365125"/>
            <a:ext cx="2628900" cy="5811838"/>
          </a:xfrm>
        </p:spPr>
        <p:txBody>
          <a:bodyPr vert="eaVert"/>
          <a:lstStyle/>
          <a:p>
            <a:pPr>
              <a:defRPr/>
            </a:pPr>
            <a:r>
              <a:rPr lang="de-DE"/>
              <a:t>Titelmasterformat durch Klicken bearbeiten</a:t>
            </a:r>
            <a:endParaRPr/>
          </a:p>
        </p:txBody>
      </p:sp>
      <p:sp>
        <p:nvSpPr>
          <p:cNvPr id="3" name="Vertikaler Textplatzhalter 2"/>
          <p:cNvSpPr>
            <a:spLocks noGrp="1"/>
          </p:cNvSpPr>
          <p:nvPr>
            <p:ph type="body" orient="vert" idx="1"/>
          </p:nvPr>
        </p:nvSpPr>
        <p:spPr bwMode="auto">
          <a:xfrm>
            <a:off x="838200" y="365125"/>
            <a:ext cx="7734300" cy="5811838"/>
          </a:xfrm>
        </p:spPr>
        <p:txBody>
          <a:bodyPr vert="eaVert"/>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Datumsplatzhalter 3"/>
          <p:cNvSpPr>
            <a:spLocks noGrp="1"/>
          </p:cNvSpPr>
          <p:nvPr>
            <p:ph type="dt" sz="half" idx="10"/>
          </p:nvPr>
        </p:nvSpPr>
        <p:spPr bwMode="auto"/>
        <p:txBody>
          <a:bodyPr/>
          <a:lstStyle/>
          <a:p>
            <a:pPr>
              <a:defRPr/>
            </a:pPr>
            <a:fld id="{6C4A267E-08F9-4217-A190-AE357C9C3E19}" type="datetimeFigureOut">
              <a:rPr lang="de-DE"/>
              <a:t>04.09.2024</a:t>
            </a:fld>
            <a:endParaRPr lang="de-DE"/>
          </a:p>
        </p:txBody>
      </p:sp>
      <p:sp>
        <p:nvSpPr>
          <p:cNvPr id="5" name="Fußzeilenplatzhalter 4"/>
          <p:cNvSpPr>
            <a:spLocks noGrp="1"/>
          </p:cNvSpPr>
          <p:nvPr>
            <p:ph type="ftr" sz="quarter" idx="11"/>
          </p:nvPr>
        </p:nvSpPr>
        <p:spPr bwMode="auto"/>
        <p:txBody>
          <a:bodyPr/>
          <a:lstStyle/>
          <a:p>
            <a:pPr>
              <a:defRPr/>
            </a:pPr>
            <a:endParaRPr lang="de-DE"/>
          </a:p>
        </p:txBody>
      </p:sp>
      <p:sp>
        <p:nvSpPr>
          <p:cNvPr id="6" name="Foliennummernplatzhalter 5"/>
          <p:cNvSpPr>
            <a:spLocks noGrp="1"/>
          </p:cNvSpPr>
          <p:nvPr>
            <p:ph type="sldNum" sz="quarter" idx="12"/>
          </p:nvPr>
        </p:nvSpPr>
        <p:spPr bwMode="auto"/>
        <p:txBody>
          <a:bodyPr/>
          <a:lstStyle/>
          <a:p>
            <a:pPr>
              <a:defRPr/>
            </a:pPr>
            <a:fld id="{2A0B5A4C-6680-4872-999B-E968E77C899B}" type="slidenum">
              <a:rPr lang="de-DE"/>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matchingName="Title only" userDrawn="1">
  <p:cSld name="Title only">
    <p:spTree>
      <p:nvGrpSpPr>
        <p:cNvPr id="1" name=""/>
        <p:cNvGrpSpPr/>
        <p:nvPr/>
      </p:nvGrpSpPr>
      <p:grpSpPr bwMode="auto">
        <a:xfrm>
          <a:off x="0" y="0"/>
          <a:ext cx="0" cy="0"/>
          <a:chOff x="0" y="0"/>
          <a:chExt cx="0" cy="0"/>
        </a:xfrm>
      </p:grpSpPr>
      <p:sp>
        <p:nvSpPr>
          <p:cNvPr id="4" name="Google Shape;29;p6"/>
          <p:cNvSpPr>
            <a:spLocks noGrp="1"/>
          </p:cNvSpPr>
          <p:nvPr>
            <p:ph type="title" hasCustomPrompt="1"/>
          </p:nvPr>
        </p:nvSpPr>
        <p:spPr bwMode="auto">
          <a:xfrm>
            <a:off x="264001" y="216000"/>
            <a:ext cx="9416398" cy="524701"/>
          </a:xfrm>
          <a:prstGeom prst="rect">
            <a:avLst/>
          </a:prstGeom>
          <a:ln>
            <a:noFill/>
          </a:ln>
        </p:spPr>
        <p:txBody>
          <a:bodyPr spcFirstLastPara="1" wrap="square" lIns="91425" tIns="91425" rIns="91425" bIns="91425" anchor="t" anchorCtr="0">
            <a:noAutofit/>
          </a:bodyPr>
          <a:lstStyle>
            <a:lvl1pPr lvl="0">
              <a:spcBef>
                <a:spcPts val="0"/>
              </a:spcBef>
              <a:spcAft>
                <a:spcPts val="0"/>
              </a:spcAft>
              <a:buClr>
                <a:srgbClr val="C32963"/>
              </a:buClr>
              <a:buSzPts val="1800"/>
              <a:buNone/>
              <a:defRPr sz="2150" b="0">
                <a:solidFill>
                  <a:srgbClr val="AC145A"/>
                </a:solidFill>
                <a:latin typeface="Calibri Light"/>
                <a:cs typeface="Calibri Light"/>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pPr>
              <a:defRPr/>
            </a:pPr>
            <a:r>
              <a:rPr lang="de-DE"/>
              <a:t>Titel | Untertitel </a:t>
            </a:r>
            <a:endParaRPr/>
          </a:p>
        </p:txBody>
      </p:sp>
      <p:cxnSp>
        <p:nvCxnSpPr>
          <p:cNvPr id="5" name="Gerader Verbinder 2"/>
          <p:cNvCxnSpPr>
            <a:cxnSpLocks/>
          </p:cNvCxnSpPr>
          <p:nvPr userDrawn="1"/>
        </p:nvCxnSpPr>
        <p:spPr bwMode="auto">
          <a:xfrm>
            <a:off x="335360" y="740701"/>
            <a:ext cx="4295829" cy="0"/>
          </a:xfrm>
          <a:prstGeom prst="line">
            <a:avLst/>
          </a:prstGeom>
          <a:ln>
            <a:solidFill>
              <a:srgbClr val="DBE2E9"/>
            </a:solidFill>
          </a:ln>
        </p:spPr>
        <p:style>
          <a:lnRef idx="1">
            <a:schemeClr val="accent1"/>
          </a:lnRef>
          <a:fillRef idx="0">
            <a:schemeClr val="accent1"/>
          </a:fillRef>
          <a:effectRef idx="0">
            <a:schemeClr val="accent1"/>
          </a:effectRef>
          <a:fontRef idx="minor">
            <a:schemeClr val="tx1"/>
          </a:fontRef>
        </p:style>
      </p:cxnSp>
      <p:sp>
        <p:nvSpPr>
          <p:cNvPr id="6" name="Google Shape;20;p4"/>
          <p:cNvSpPr>
            <a:spLocks noGrp="1"/>
          </p:cNvSpPr>
          <p:nvPr>
            <p:ph type="body" idx="1" hasCustomPrompt="1"/>
          </p:nvPr>
        </p:nvSpPr>
        <p:spPr bwMode="auto">
          <a:xfrm>
            <a:off x="335361" y="1028734"/>
            <a:ext cx="9345039" cy="1632181"/>
          </a:xfrm>
          <a:prstGeom prst="rect">
            <a:avLst/>
          </a:prstGeom>
        </p:spPr>
        <p:txBody>
          <a:bodyPr spcFirstLastPara="1" wrap="square" lIns="91425" tIns="91425" rIns="91425" bIns="91425" anchor="t" anchorCtr="0">
            <a:noAutofit/>
          </a:bodyPr>
          <a:lstStyle>
            <a:lvl1pPr marL="457189" lvl="0" indent="-342890">
              <a:spcBef>
                <a:spcPts val="0"/>
              </a:spcBef>
              <a:spcAft>
                <a:spcPts val="0"/>
              </a:spcAft>
              <a:buClr>
                <a:srgbClr val="AC145A"/>
              </a:buClr>
              <a:buSzPct val="100000"/>
              <a:buFont typeface="Wingdings"/>
              <a:buChar char="§"/>
              <a:defRPr sz="1850">
                <a:solidFill>
                  <a:srgbClr val="00304E"/>
                </a:solidFill>
                <a:latin typeface="Calibri"/>
                <a:cs typeface="Calibri"/>
              </a:defRPr>
            </a:lvl1pPr>
            <a:lvl2pPr marL="914377" lvl="1" indent="-317492">
              <a:spcBef>
                <a:spcPts val="1600"/>
              </a:spcBef>
              <a:spcAft>
                <a:spcPts val="0"/>
              </a:spcAft>
              <a:buSzPts val="1400"/>
              <a:buChar char="○"/>
              <a:defRPr/>
            </a:lvl2pPr>
            <a:lvl3pPr marL="1371566" lvl="2" indent="-317492">
              <a:spcBef>
                <a:spcPts val="1600"/>
              </a:spcBef>
              <a:spcAft>
                <a:spcPts val="0"/>
              </a:spcAft>
              <a:buSzPts val="1400"/>
              <a:buChar char="■"/>
              <a:defRPr/>
            </a:lvl3pPr>
            <a:lvl4pPr marL="1828754" lvl="3" indent="-317492">
              <a:spcBef>
                <a:spcPts val="1600"/>
              </a:spcBef>
              <a:spcAft>
                <a:spcPts val="0"/>
              </a:spcAft>
              <a:buSzPts val="1400"/>
              <a:buChar char="●"/>
              <a:defRPr/>
            </a:lvl4pPr>
            <a:lvl5pPr marL="2285943" lvl="4" indent="-317492">
              <a:spcBef>
                <a:spcPts val="1600"/>
              </a:spcBef>
              <a:spcAft>
                <a:spcPts val="0"/>
              </a:spcAft>
              <a:buSzPts val="1400"/>
              <a:buChar char="○"/>
              <a:defRPr/>
            </a:lvl5pPr>
            <a:lvl6pPr marL="2743131" lvl="5" indent="-317492">
              <a:spcBef>
                <a:spcPts val="1600"/>
              </a:spcBef>
              <a:spcAft>
                <a:spcPts val="0"/>
              </a:spcAft>
              <a:buSzPts val="1400"/>
              <a:buChar char="■"/>
              <a:defRPr/>
            </a:lvl6pPr>
            <a:lvl7pPr marL="3200320" lvl="6" indent="-317492">
              <a:spcBef>
                <a:spcPts val="1600"/>
              </a:spcBef>
              <a:spcAft>
                <a:spcPts val="0"/>
              </a:spcAft>
              <a:buSzPts val="1400"/>
              <a:buChar char="●"/>
              <a:defRPr/>
            </a:lvl7pPr>
            <a:lvl8pPr marL="3657509" lvl="7" indent="-317492">
              <a:spcBef>
                <a:spcPts val="1600"/>
              </a:spcBef>
              <a:spcAft>
                <a:spcPts val="0"/>
              </a:spcAft>
              <a:buSzPts val="1400"/>
              <a:buChar char="○"/>
              <a:defRPr/>
            </a:lvl8pPr>
            <a:lvl9pPr marL="4114697" lvl="8" indent="-317492">
              <a:spcBef>
                <a:spcPts val="1600"/>
              </a:spcBef>
              <a:spcAft>
                <a:spcPts val="1600"/>
              </a:spcAft>
              <a:buSzPts val="1400"/>
              <a:buChar char="■"/>
              <a:defRPr/>
            </a:lvl9pPr>
          </a:lstStyle>
          <a:p>
            <a:pPr>
              <a:defRPr/>
            </a:pPr>
            <a:r>
              <a:rPr lang="de-DE"/>
              <a:t>…</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el und Inhalt">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Titelmasterformat durch Klicken bearbeiten</a:t>
            </a:r>
            <a:endParaRPr/>
          </a:p>
        </p:txBody>
      </p:sp>
      <p:sp>
        <p:nvSpPr>
          <p:cNvPr id="3" name="Inhaltsplatzhalter 2"/>
          <p:cNvSpPr>
            <a:spLocks noGrp="1"/>
          </p:cNvSpPr>
          <p:nvPr>
            <p:ph idx="1"/>
          </p:nvPr>
        </p:nvSpPr>
        <p:spPr bwMode="auto"/>
        <p:txBody>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Datumsplatzhalter 3"/>
          <p:cNvSpPr>
            <a:spLocks noGrp="1"/>
          </p:cNvSpPr>
          <p:nvPr>
            <p:ph type="dt" sz="half" idx="10"/>
          </p:nvPr>
        </p:nvSpPr>
        <p:spPr bwMode="auto"/>
        <p:txBody>
          <a:bodyPr/>
          <a:lstStyle/>
          <a:p>
            <a:pPr>
              <a:defRPr/>
            </a:pPr>
            <a:fld id="{6C4A267E-08F9-4217-A190-AE357C9C3E19}" type="datetimeFigureOut">
              <a:rPr lang="de-DE"/>
              <a:t>04.09.2024</a:t>
            </a:fld>
            <a:endParaRPr lang="de-DE"/>
          </a:p>
        </p:txBody>
      </p:sp>
      <p:sp>
        <p:nvSpPr>
          <p:cNvPr id="5" name="Fußzeilenplatzhalter 4"/>
          <p:cNvSpPr>
            <a:spLocks noGrp="1"/>
          </p:cNvSpPr>
          <p:nvPr>
            <p:ph type="ftr" sz="quarter" idx="11"/>
          </p:nvPr>
        </p:nvSpPr>
        <p:spPr bwMode="auto"/>
        <p:txBody>
          <a:bodyPr/>
          <a:lstStyle/>
          <a:p>
            <a:pPr>
              <a:defRPr/>
            </a:pPr>
            <a:endParaRPr lang="de-DE"/>
          </a:p>
        </p:txBody>
      </p:sp>
      <p:sp>
        <p:nvSpPr>
          <p:cNvPr id="6" name="Foliennummernplatzhalter 5"/>
          <p:cNvSpPr>
            <a:spLocks noGrp="1"/>
          </p:cNvSpPr>
          <p:nvPr>
            <p:ph type="sldNum" sz="quarter" idx="12"/>
          </p:nvPr>
        </p:nvSpPr>
        <p:spPr bwMode="auto"/>
        <p:txBody>
          <a:bodyPr/>
          <a:lstStyle/>
          <a:p>
            <a:pPr>
              <a:defRPr/>
            </a:pPr>
            <a:fld id="{2A0B5A4C-6680-4872-999B-E968E77C899B}" type="slidenum">
              <a:rPr lang="de-DE"/>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Abschnitts- überschrift">
    <p:spTree>
      <p:nvGrpSpPr>
        <p:cNvPr id="1" name=""/>
        <p:cNvGrpSpPr/>
        <p:nvPr/>
      </p:nvGrpSpPr>
      <p:grpSpPr bwMode="auto">
        <a:xfrm>
          <a:off x="0" y="0"/>
          <a:ext cx="0" cy="0"/>
          <a:chOff x="0" y="0"/>
          <a:chExt cx="0" cy="0"/>
        </a:xfrm>
      </p:grpSpPr>
      <p:sp>
        <p:nvSpPr>
          <p:cNvPr id="2" name="Titel 1"/>
          <p:cNvSpPr>
            <a:spLocks noGrp="1"/>
          </p:cNvSpPr>
          <p:nvPr>
            <p:ph type="title"/>
          </p:nvPr>
        </p:nvSpPr>
        <p:spPr bwMode="auto">
          <a:xfrm>
            <a:off x="831850" y="1709738"/>
            <a:ext cx="10515600" cy="2852737"/>
          </a:xfrm>
        </p:spPr>
        <p:txBody>
          <a:bodyPr anchor="b"/>
          <a:lstStyle>
            <a:lvl1pPr>
              <a:defRPr sz="6000"/>
            </a:lvl1pPr>
          </a:lstStyle>
          <a:p>
            <a:pPr>
              <a:defRPr/>
            </a:pPr>
            <a:r>
              <a:rPr lang="de-DE"/>
              <a:t>Titelmasterformat durch Klicken bearbeiten</a:t>
            </a:r>
            <a:endParaRPr/>
          </a:p>
        </p:txBody>
      </p:sp>
      <p:sp>
        <p:nvSpPr>
          <p:cNvPr id="3" name="Textplatzhalter 2"/>
          <p:cNvSpPr>
            <a:spLocks noGrp="1"/>
          </p:cNvSpPr>
          <p:nvPr>
            <p:ph type="body" idx="1"/>
          </p:nvPr>
        </p:nvSpPr>
        <p:spPr bwMode="auto">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de-DE"/>
              <a:t>Formatvorlagen des Textmasters bearbeiten</a:t>
            </a:r>
            <a:endParaRPr/>
          </a:p>
        </p:txBody>
      </p:sp>
      <p:sp>
        <p:nvSpPr>
          <p:cNvPr id="4" name="Datumsplatzhalter 3"/>
          <p:cNvSpPr>
            <a:spLocks noGrp="1"/>
          </p:cNvSpPr>
          <p:nvPr>
            <p:ph type="dt" sz="half" idx="10"/>
          </p:nvPr>
        </p:nvSpPr>
        <p:spPr bwMode="auto"/>
        <p:txBody>
          <a:bodyPr/>
          <a:lstStyle/>
          <a:p>
            <a:pPr>
              <a:defRPr/>
            </a:pPr>
            <a:fld id="{6C4A267E-08F9-4217-A190-AE357C9C3E19}" type="datetimeFigureOut">
              <a:rPr lang="de-DE"/>
              <a:t>04.09.2024</a:t>
            </a:fld>
            <a:endParaRPr lang="de-DE"/>
          </a:p>
        </p:txBody>
      </p:sp>
      <p:sp>
        <p:nvSpPr>
          <p:cNvPr id="5" name="Fußzeilenplatzhalter 4"/>
          <p:cNvSpPr>
            <a:spLocks noGrp="1"/>
          </p:cNvSpPr>
          <p:nvPr>
            <p:ph type="ftr" sz="quarter" idx="11"/>
          </p:nvPr>
        </p:nvSpPr>
        <p:spPr bwMode="auto"/>
        <p:txBody>
          <a:bodyPr/>
          <a:lstStyle/>
          <a:p>
            <a:pPr>
              <a:defRPr/>
            </a:pPr>
            <a:endParaRPr lang="de-DE"/>
          </a:p>
        </p:txBody>
      </p:sp>
      <p:sp>
        <p:nvSpPr>
          <p:cNvPr id="6" name="Foliennummernplatzhalter 5"/>
          <p:cNvSpPr>
            <a:spLocks noGrp="1"/>
          </p:cNvSpPr>
          <p:nvPr>
            <p:ph type="sldNum" sz="quarter" idx="12"/>
          </p:nvPr>
        </p:nvSpPr>
        <p:spPr bwMode="auto"/>
        <p:txBody>
          <a:bodyPr/>
          <a:lstStyle/>
          <a:p>
            <a:pPr>
              <a:defRPr/>
            </a:pPr>
            <a:fld id="{2A0B5A4C-6680-4872-999B-E968E77C899B}" type="slidenum">
              <a:rPr lang="de-DE"/>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Zwei Inhalte">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Titelmasterformat durch Klicken bearbeiten</a:t>
            </a:r>
            <a:endParaRPr/>
          </a:p>
        </p:txBody>
      </p:sp>
      <p:sp>
        <p:nvSpPr>
          <p:cNvPr id="3" name="Inhaltsplatzhalter 2"/>
          <p:cNvSpPr>
            <a:spLocks noGrp="1"/>
          </p:cNvSpPr>
          <p:nvPr>
            <p:ph sz="half" idx="1"/>
          </p:nvPr>
        </p:nvSpPr>
        <p:spPr bwMode="auto">
          <a:xfrm>
            <a:off x="838200" y="1825625"/>
            <a:ext cx="5181600" cy="4351338"/>
          </a:xfrm>
        </p:spPr>
        <p:txBody>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Inhaltsplatzhalter 3"/>
          <p:cNvSpPr>
            <a:spLocks noGrp="1"/>
          </p:cNvSpPr>
          <p:nvPr>
            <p:ph sz="half" idx="2"/>
          </p:nvPr>
        </p:nvSpPr>
        <p:spPr bwMode="auto">
          <a:xfrm>
            <a:off x="6172200" y="1825625"/>
            <a:ext cx="5181600" cy="4351338"/>
          </a:xfrm>
        </p:spPr>
        <p:txBody>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5" name="Datumsplatzhalter 4"/>
          <p:cNvSpPr>
            <a:spLocks noGrp="1"/>
          </p:cNvSpPr>
          <p:nvPr>
            <p:ph type="dt" sz="half" idx="10"/>
          </p:nvPr>
        </p:nvSpPr>
        <p:spPr bwMode="auto"/>
        <p:txBody>
          <a:bodyPr/>
          <a:lstStyle/>
          <a:p>
            <a:pPr>
              <a:defRPr/>
            </a:pPr>
            <a:fld id="{6C4A267E-08F9-4217-A190-AE357C9C3E19}" type="datetimeFigureOut">
              <a:rPr lang="de-DE"/>
              <a:t>04.09.2024</a:t>
            </a:fld>
            <a:endParaRPr lang="de-DE"/>
          </a:p>
        </p:txBody>
      </p:sp>
      <p:sp>
        <p:nvSpPr>
          <p:cNvPr id="6" name="Fußzeilenplatzhalter 5"/>
          <p:cNvSpPr>
            <a:spLocks noGrp="1"/>
          </p:cNvSpPr>
          <p:nvPr>
            <p:ph type="ftr" sz="quarter" idx="11"/>
          </p:nvPr>
        </p:nvSpPr>
        <p:spPr bwMode="auto"/>
        <p:txBody>
          <a:bodyPr/>
          <a:lstStyle/>
          <a:p>
            <a:pPr>
              <a:defRPr/>
            </a:pPr>
            <a:endParaRPr lang="de-DE"/>
          </a:p>
        </p:txBody>
      </p:sp>
      <p:sp>
        <p:nvSpPr>
          <p:cNvPr id="7" name="Foliennummernplatzhalter 6"/>
          <p:cNvSpPr>
            <a:spLocks noGrp="1"/>
          </p:cNvSpPr>
          <p:nvPr>
            <p:ph type="sldNum" sz="quarter" idx="12"/>
          </p:nvPr>
        </p:nvSpPr>
        <p:spPr bwMode="auto"/>
        <p:txBody>
          <a:bodyPr/>
          <a:lstStyle/>
          <a:p>
            <a:pPr>
              <a:defRPr/>
            </a:pPr>
            <a:fld id="{2A0B5A4C-6680-4872-999B-E968E77C899B}" type="slidenum">
              <a:rPr lang="de-DE"/>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Vergleich">
    <p:spTree>
      <p:nvGrpSpPr>
        <p:cNvPr id="1" name=""/>
        <p:cNvGrpSpPr/>
        <p:nvPr/>
      </p:nvGrpSpPr>
      <p:grpSpPr bwMode="auto">
        <a:xfrm>
          <a:off x="0" y="0"/>
          <a:ext cx="0" cy="0"/>
          <a:chOff x="0" y="0"/>
          <a:chExt cx="0" cy="0"/>
        </a:xfrm>
      </p:grpSpPr>
      <p:sp>
        <p:nvSpPr>
          <p:cNvPr id="2" name="Titel 1"/>
          <p:cNvSpPr>
            <a:spLocks noGrp="1"/>
          </p:cNvSpPr>
          <p:nvPr>
            <p:ph type="title"/>
          </p:nvPr>
        </p:nvSpPr>
        <p:spPr bwMode="auto">
          <a:xfrm>
            <a:off x="839788" y="365125"/>
            <a:ext cx="10515600" cy="1325563"/>
          </a:xfrm>
        </p:spPr>
        <p:txBody>
          <a:bodyPr/>
          <a:lstStyle/>
          <a:p>
            <a:pPr>
              <a:defRPr/>
            </a:pPr>
            <a:r>
              <a:rPr lang="de-DE"/>
              <a:t>Titelmasterformat durch Klicken bearbeiten</a:t>
            </a:r>
            <a:endParaRPr/>
          </a:p>
        </p:txBody>
      </p:sp>
      <p:sp>
        <p:nvSpPr>
          <p:cNvPr id="3" name="Textplatzhalter 2"/>
          <p:cNvSpPr>
            <a:spLocks noGrp="1"/>
          </p:cNvSpPr>
          <p:nvPr>
            <p:ph type="body" idx="1"/>
          </p:nvPr>
        </p:nvSpPr>
        <p:spPr bwMode="auto">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Formatvorlagen des Textmasters bearbeiten</a:t>
            </a:r>
            <a:endParaRPr/>
          </a:p>
        </p:txBody>
      </p:sp>
      <p:sp>
        <p:nvSpPr>
          <p:cNvPr id="4" name="Inhaltsplatzhalter 3"/>
          <p:cNvSpPr>
            <a:spLocks noGrp="1"/>
          </p:cNvSpPr>
          <p:nvPr>
            <p:ph sz="half" idx="2"/>
          </p:nvPr>
        </p:nvSpPr>
        <p:spPr bwMode="auto">
          <a:xfrm>
            <a:off x="839788" y="2505074"/>
            <a:ext cx="5157787" cy="3684588"/>
          </a:xfrm>
        </p:spPr>
        <p:txBody>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5" name="Textplatzhalter 4"/>
          <p:cNvSpPr>
            <a:spLocks noGrp="1"/>
          </p:cNvSpPr>
          <p:nvPr>
            <p:ph type="body" sz="quarter" idx="3"/>
          </p:nvPr>
        </p:nvSpPr>
        <p:spPr bwMode="auto">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Formatvorlagen des Textmasters bearbeiten</a:t>
            </a:r>
            <a:endParaRPr/>
          </a:p>
        </p:txBody>
      </p:sp>
      <p:sp>
        <p:nvSpPr>
          <p:cNvPr id="6" name="Inhaltsplatzhalter 5"/>
          <p:cNvSpPr>
            <a:spLocks noGrp="1"/>
          </p:cNvSpPr>
          <p:nvPr>
            <p:ph sz="quarter" idx="4"/>
          </p:nvPr>
        </p:nvSpPr>
        <p:spPr bwMode="auto">
          <a:xfrm>
            <a:off x="6172200" y="2505074"/>
            <a:ext cx="5183188" cy="3684588"/>
          </a:xfrm>
        </p:spPr>
        <p:txBody>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7" name="Datumsplatzhalter 6"/>
          <p:cNvSpPr>
            <a:spLocks noGrp="1"/>
          </p:cNvSpPr>
          <p:nvPr>
            <p:ph type="dt" sz="half" idx="10"/>
          </p:nvPr>
        </p:nvSpPr>
        <p:spPr bwMode="auto"/>
        <p:txBody>
          <a:bodyPr/>
          <a:lstStyle/>
          <a:p>
            <a:pPr>
              <a:defRPr/>
            </a:pPr>
            <a:fld id="{6C4A267E-08F9-4217-A190-AE357C9C3E19}" type="datetimeFigureOut">
              <a:rPr lang="de-DE"/>
              <a:t>04.09.2024</a:t>
            </a:fld>
            <a:endParaRPr lang="de-DE"/>
          </a:p>
        </p:txBody>
      </p:sp>
      <p:sp>
        <p:nvSpPr>
          <p:cNvPr id="8" name="Fußzeilenplatzhalter 7"/>
          <p:cNvSpPr>
            <a:spLocks noGrp="1"/>
          </p:cNvSpPr>
          <p:nvPr>
            <p:ph type="ftr" sz="quarter" idx="11"/>
          </p:nvPr>
        </p:nvSpPr>
        <p:spPr bwMode="auto"/>
        <p:txBody>
          <a:bodyPr/>
          <a:lstStyle/>
          <a:p>
            <a:pPr>
              <a:defRPr/>
            </a:pPr>
            <a:endParaRPr lang="de-DE"/>
          </a:p>
        </p:txBody>
      </p:sp>
      <p:sp>
        <p:nvSpPr>
          <p:cNvPr id="9" name="Foliennummernplatzhalter 8"/>
          <p:cNvSpPr>
            <a:spLocks noGrp="1"/>
          </p:cNvSpPr>
          <p:nvPr>
            <p:ph type="sldNum" sz="quarter" idx="12"/>
          </p:nvPr>
        </p:nvSpPr>
        <p:spPr bwMode="auto"/>
        <p:txBody>
          <a:bodyPr/>
          <a:lstStyle/>
          <a:p>
            <a:pPr>
              <a:defRPr/>
            </a:pPr>
            <a:fld id="{2A0B5A4C-6680-4872-999B-E968E77C899B}" type="slidenum">
              <a:rPr lang="de-DE"/>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Nur Titel">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Titelmasterformat durch Klicken bearbeiten</a:t>
            </a:r>
            <a:endParaRPr/>
          </a:p>
        </p:txBody>
      </p:sp>
      <p:sp>
        <p:nvSpPr>
          <p:cNvPr id="3" name="Datumsplatzhalter 2"/>
          <p:cNvSpPr>
            <a:spLocks noGrp="1"/>
          </p:cNvSpPr>
          <p:nvPr>
            <p:ph type="dt" sz="half" idx="10"/>
          </p:nvPr>
        </p:nvSpPr>
        <p:spPr bwMode="auto"/>
        <p:txBody>
          <a:bodyPr/>
          <a:lstStyle/>
          <a:p>
            <a:pPr>
              <a:defRPr/>
            </a:pPr>
            <a:fld id="{6C4A267E-08F9-4217-A190-AE357C9C3E19}" type="datetimeFigureOut">
              <a:rPr lang="de-DE"/>
              <a:t>04.09.2024</a:t>
            </a:fld>
            <a:endParaRPr lang="de-DE"/>
          </a:p>
        </p:txBody>
      </p:sp>
      <p:sp>
        <p:nvSpPr>
          <p:cNvPr id="4" name="Fußzeilenplatzhalter 3"/>
          <p:cNvSpPr>
            <a:spLocks noGrp="1"/>
          </p:cNvSpPr>
          <p:nvPr>
            <p:ph type="ftr" sz="quarter" idx="11"/>
          </p:nvPr>
        </p:nvSpPr>
        <p:spPr bwMode="auto"/>
        <p:txBody>
          <a:bodyPr/>
          <a:lstStyle/>
          <a:p>
            <a:pPr>
              <a:defRPr/>
            </a:pPr>
            <a:endParaRPr lang="de-DE"/>
          </a:p>
        </p:txBody>
      </p:sp>
      <p:sp>
        <p:nvSpPr>
          <p:cNvPr id="5" name="Foliennummernplatzhalter 4"/>
          <p:cNvSpPr>
            <a:spLocks noGrp="1"/>
          </p:cNvSpPr>
          <p:nvPr>
            <p:ph type="sldNum" sz="quarter" idx="12"/>
          </p:nvPr>
        </p:nvSpPr>
        <p:spPr bwMode="auto"/>
        <p:txBody>
          <a:bodyPr/>
          <a:lstStyle/>
          <a:p>
            <a:pPr>
              <a:defRPr/>
            </a:pPr>
            <a:fld id="{2A0B5A4C-6680-4872-999B-E968E77C899B}" type="slidenum">
              <a:rPr lang="de-DE"/>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Leer">
    <p:spTree>
      <p:nvGrpSpPr>
        <p:cNvPr id="1" name=""/>
        <p:cNvGrpSpPr/>
        <p:nvPr/>
      </p:nvGrpSpPr>
      <p:grpSpPr bwMode="auto">
        <a:xfrm>
          <a:off x="0" y="0"/>
          <a:ext cx="0" cy="0"/>
          <a:chOff x="0" y="0"/>
          <a:chExt cx="0" cy="0"/>
        </a:xfrm>
      </p:grpSpPr>
      <p:sp>
        <p:nvSpPr>
          <p:cNvPr id="2" name="Datumsplatzhalter 1"/>
          <p:cNvSpPr>
            <a:spLocks noGrp="1"/>
          </p:cNvSpPr>
          <p:nvPr>
            <p:ph type="dt" sz="half" idx="10"/>
          </p:nvPr>
        </p:nvSpPr>
        <p:spPr bwMode="auto"/>
        <p:txBody>
          <a:bodyPr/>
          <a:lstStyle/>
          <a:p>
            <a:pPr>
              <a:defRPr/>
            </a:pPr>
            <a:fld id="{6C4A267E-08F9-4217-A190-AE357C9C3E19}" type="datetimeFigureOut">
              <a:rPr lang="de-DE"/>
              <a:t>04.09.2024</a:t>
            </a:fld>
            <a:endParaRPr lang="de-DE"/>
          </a:p>
        </p:txBody>
      </p:sp>
      <p:sp>
        <p:nvSpPr>
          <p:cNvPr id="3" name="Fußzeilenplatzhalter 2"/>
          <p:cNvSpPr>
            <a:spLocks noGrp="1"/>
          </p:cNvSpPr>
          <p:nvPr>
            <p:ph type="ftr" sz="quarter" idx="11"/>
          </p:nvPr>
        </p:nvSpPr>
        <p:spPr bwMode="auto"/>
        <p:txBody>
          <a:bodyPr/>
          <a:lstStyle/>
          <a:p>
            <a:pPr>
              <a:defRPr/>
            </a:pPr>
            <a:endParaRPr lang="de-DE"/>
          </a:p>
        </p:txBody>
      </p:sp>
      <p:sp>
        <p:nvSpPr>
          <p:cNvPr id="4" name="Foliennummernplatzhalter 3"/>
          <p:cNvSpPr>
            <a:spLocks noGrp="1"/>
          </p:cNvSpPr>
          <p:nvPr>
            <p:ph type="sldNum" sz="quarter" idx="12"/>
          </p:nvPr>
        </p:nvSpPr>
        <p:spPr bwMode="auto"/>
        <p:txBody>
          <a:bodyPr/>
          <a:lstStyle/>
          <a:p>
            <a:pPr>
              <a:defRPr/>
            </a:pPr>
            <a:fld id="{2A0B5A4C-6680-4872-999B-E968E77C899B}" type="slidenum">
              <a:rPr lang="de-DE"/>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Inhalt mit Überschrift">
    <p:spTree>
      <p:nvGrpSpPr>
        <p:cNvPr id="1" name=""/>
        <p:cNvGrpSpPr/>
        <p:nvPr/>
      </p:nvGrpSpPr>
      <p:grpSpPr bwMode="auto">
        <a:xfrm>
          <a:off x="0" y="0"/>
          <a:ext cx="0" cy="0"/>
          <a:chOff x="0" y="0"/>
          <a:chExt cx="0" cy="0"/>
        </a:xfrm>
      </p:grpSpPr>
      <p:sp>
        <p:nvSpPr>
          <p:cNvPr id="2" name="Titel 1"/>
          <p:cNvSpPr>
            <a:spLocks noGrp="1"/>
          </p:cNvSpPr>
          <p:nvPr>
            <p:ph type="title"/>
          </p:nvPr>
        </p:nvSpPr>
        <p:spPr bwMode="auto">
          <a:xfrm>
            <a:off x="839788" y="457200"/>
            <a:ext cx="3932237" cy="1600200"/>
          </a:xfrm>
        </p:spPr>
        <p:txBody>
          <a:bodyPr anchor="b"/>
          <a:lstStyle>
            <a:lvl1pPr>
              <a:defRPr sz="3200"/>
            </a:lvl1pPr>
          </a:lstStyle>
          <a:p>
            <a:pPr>
              <a:defRPr/>
            </a:pPr>
            <a:r>
              <a:rPr lang="de-DE"/>
              <a:t>Titelmasterformat durch Klicken bearbeiten</a:t>
            </a:r>
            <a:endParaRPr/>
          </a:p>
        </p:txBody>
      </p:sp>
      <p:sp>
        <p:nvSpPr>
          <p:cNvPr id="3" name="Inhaltsplatzhalter 2"/>
          <p:cNvSpPr>
            <a:spLocks noGrp="1"/>
          </p:cNvSpPr>
          <p:nvPr>
            <p:ph idx="1"/>
          </p:nvPr>
        </p:nvSpPr>
        <p:spPr bwMode="auto">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Textplatzhalter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de-DE"/>
              <a:t>Formatvorlagen des Textmasters bearbeiten</a:t>
            </a:r>
            <a:endParaRPr/>
          </a:p>
        </p:txBody>
      </p:sp>
      <p:sp>
        <p:nvSpPr>
          <p:cNvPr id="5" name="Datumsplatzhalter 4"/>
          <p:cNvSpPr>
            <a:spLocks noGrp="1"/>
          </p:cNvSpPr>
          <p:nvPr>
            <p:ph type="dt" sz="half" idx="10"/>
          </p:nvPr>
        </p:nvSpPr>
        <p:spPr bwMode="auto"/>
        <p:txBody>
          <a:bodyPr/>
          <a:lstStyle/>
          <a:p>
            <a:pPr>
              <a:defRPr/>
            </a:pPr>
            <a:fld id="{6C4A267E-08F9-4217-A190-AE357C9C3E19}" type="datetimeFigureOut">
              <a:rPr lang="de-DE"/>
              <a:t>04.09.2024</a:t>
            </a:fld>
            <a:endParaRPr lang="de-DE"/>
          </a:p>
        </p:txBody>
      </p:sp>
      <p:sp>
        <p:nvSpPr>
          <p:cNvPr id="6" name="Fußzeilenplatzhalter 5"/>
          <p:cNvSpPr>
            <a:spLocks noGrp="1"/>
          </p:cNvSpPr>
          <p:nvPr>
            <p:ph type="ftr" sz="quarter" idx="11"/>
          </p:nvPr>
        </p:nvSpPr>
        <p:spPr bwMode="auto"/>
        <p:txBody>
          <a:bodyPr/>
          <a:lstStyle/>
          <a:p>
            <a:pPr>
              <a:defRPr/>
            </a:pPr>
            <a:endParaRPr lang="de-DE"/>
          </a:p>
        </p:txBody>
      </p:sp>
      <p:sp>
        <p:nvSpPr>
          <p:cNvPr id="7" name="Foliennummernplatzhalter 6"/>
          <p:cNvSpPr>
            <a:spLocks noGrp="1"/>
          </p:cNvSpPr>
          <p:nvPr>
            <p:ph type="sldNum" sz="quarter" idx="12"/>
          </p:nvPr>
        </p:nvSpPr>
        <p:spPr bwMode="auto"/>
        <p:txBody>
          <a:bodyPr/>
          <a:lstStyle/>
          <a:p>
            <a:pPr>
              <a:defRPr/>
            </a:pPr>
            <a:fld id="{2A0B5A4C-6680-4872-999B-E968E77C899B}" type="slidenum">
              <a:rPr lang="de-DE"/>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Bild mit Überschrift">
    <p:spTree>
      <p:nvGrpSpPr>
        <p:cNvPr id="1" name=""/>
        <p:cNvGrpSpPr/>
        <p:nvPr/>
      </p:nvGrpSpPr>
      <p:grpSpPr bwMode="auto">
        <a:xfrm>
          <a:off x="0" y="0"/>
          <a:ext cx="0" cy="0"/>
          <a:chOff x="0" y="0"/>
          <a:chExt cx="0" cy="0"/>
        </a:xfrm>
      </p:grpSpPr>
      <p:sp>
        <p:nvSpPr>
          <p:cNvPr id="2" name="Titel 1"/>
          <p:cNvSpPr>
            <a:spLocks noGrp="1"/>
          </p:cNvSpPr>
          <p:nvPr>
            <p:ph type="title"/>
          </p:nvPr>
        </p:nvSpPr>
        <p:spPr bwMode="auto">
          <a:xfrm>
            <a:off x="839788" y="457200"/>
            <a:ext cx="3932237" cy="1600200"/>
          </a:xfrm>
        </p:spPr>
        <p:txBody>
          <a:bodyPr anchor="b"/>
          <a:lstStyle>
            <a:lvl1pPr>
              <a:defRPr sz="3200"/>
            </a:lvl1pPr>
          </a:lstStyle>
          <a:p>
            <a:pPr>
              <a:defRPr/>
            </a:pPr>
            <a:r>
              <a:rPr lang="de-DE"/>
              <a:t>Titelmasterformat durch Klicken bearbeiten</a:t>
            </a:r>
            <a:endParaRPr/>
          </a:p>
        </p:txBody>
      </p:sp>
      <p:sp>
        <p:nvSpPr>
          <p:cNvPr id="3" name="Bildplatzhalter 2"/>
          <p:cNvSpPr>
            <a:spLocks noGrp="1"/>
          </p:cNvSpPr>
          <p:nvPr>
            <p:ph type="pic" idx="1"/>
          </p:nvPr>
        </p:nvSpPr>
        <p:spPr bwMode="auto">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lang="de-DE"/>
          </a:p>
        </p:txBody>
      </p:sp>
      <p:sp>
        <p:nvSpPr>
          <p:cNvPr id="4" name="Textplatzhalter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de-DE"/>
              <a:t>Formatvorlagen des Textmasters bearbeiten</a:t>
            </a:r>
            <a:endParaRPr/>
          </a:p>
        </p:txBody>
      </p:sp>
      <p:sp>
        <p:nvSpPr>
          <p:cNvPr id="5" name="Datumsplatzhalter 4"/>
          <p:cNvSpPr>
            <a:spLocks noGrp="1"/>
          </p:cNvSpPr>
          <p:nvPr>
            <p:ph type="dt" sz="half" idx="10"/>
          </p:nvPr>
        </p:nvSpPr>
        <p:spPr bwMode="auto"/>
        <p:txBody>
          <a:bodyPr/>
          <a:lstStyle/>
          <a:p>
            <a:pPr>
              <a:defRPr/>
            </a:pPr>
            <a:fld id="{6C4A267E-08F9-4217-A190-AE357C9C3E19}" type="datetimeFigureOut">
              <a:rPr lang="de-DE"/>
              <a:t>04.09.2024</a:t>
            </a:fld>
            <a:endParaRPr lang="de-DE"/>
          </a:p>
        </p:txBody>
      </p:sp>
      <p:sp>
        <p:nvSpPr>
          <p:cNvPr id="6" name="Fußzeilenplatzhalter 5"/>
          <p:cNvSpPr>
            <a:spLocks noGrp="1"/>
          </p:cNvSpPr>
          <p:nvPr>
            <p:ph type="ftr" sz="quarter" idx="11"/>
          </p:nvPr>
        </p:nvSpPr>
        <p:spPr bwMode="auto"/>
        <p:txBody>
          <a:bodyPr/>
          <a:lstStyle/>
          <a:p>
            <a:pPr>
              <a:defRPr/>
            </a:pPr>
            <a:endParaRPr lang="de-DE"/>
          </a:p>
        </p:txBody>
      </p:sp>
      <p:sp>
        <p:nvSpPr>
          <p:cNvPr id="7" name="Foliennummernplatzhalter 6"/>
          <p:cNvSpPr>
            <a:spLocks noGrp="1"/>
          </p:cNvSpPr>
          <p:nvPr>
            <p:ph type="sldNum" sz="quarter" idx="12"/>
          </p:nvPr>
        </p:nvSpPr>
        <p:spPr bwMode="auto"/>
        <p:txBody>
          <a:bodyPr/>
          <a:lstStyle/>
          <a:p>
            <a:pPr>
              <a:defRPr/>
            </a:pPr>
            <a:fld id="{2A0B5A4C-6680-4872-999B-E968E77C899B}" type="slidenum">
              <a:rPr lang="de-DE"/>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elplatzhalter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pPr>
              <a:defRPr/>
            </a:pPr>
            <a:r>
              <a:rPr lang="de-DE"/>
              <a:t>Titelmasterformat durch Klicken bearbeiten</a:t>
            </a:r>
            <a:endParaRPr/>
          </a:p>
        </p:txBody>
      </p:sp>
      <p:sp>
        <p:nvSpPr>
          <p:cNvPr id="3" name="Textplatzhalter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Datumsplatzhalter 3"/>
          <p:cNvSpPr>
            <a:spLocks noGrp="1"/>
          </p:cNvSpPr>
          <p:nvPr>
            <p:ph type="dt" sz="half" idx="2"/>
          </p:nvPr>
        </p:nvSpPr>
        <p:spPr bwMode="auto">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C4A267E-08F9-4217-A190-AE357C9C3E19}" type="datetimeFigureOut">
              <a:rPr lang="de-DE"/>
              <a:t>04.09.2024</a:t>
            </a:fld>
            <a:endParaRPr lang="de-DE"/>
          </a:p>
        </p:txBody>
      </p:sp>
      <p:sp>
        <p:nvSpPr>
          <p:cNvPr id="5" name="Fußzeilenplatzhalter 4"/>
          <p:cNvSpPr>
            <a:spLocks noGrp="1"/>
          </p:cNvSpPr>
          <p:nvPr>
            <p:ph type="ftr" sz="quarter" idx="3"/>
          </p:nvPr>
        </p:nvSpPr>
        <p:spPr bwMode="auto">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de-DE"/>
          </a:p>
        </p:txBody>
      </p:sp>
      <p:sp>
        <p:nvSpPr>
          <p:cNvPr id="6" name="Foliennummernplatzhalter 5"/>
          <p:cNvSpPr>
            <a:spLocks noGrp="1"/>
          </p:cNvSpPr>
          <p:nvPr>
            <p:ph type="sldNum" sz="quarter" idx="4"/>
          </p:nvPr>
        </p:nvSpPr>
        <p:spPr bwMode="auto">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A0B5A4C-6680-4872-999B-E968E77C899B}" type="slidenum">
              <a:rPr lang="de-DE"/>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docu.ilias.de/go/wiki/wpage_4711_1357" TargetMode="External"/><Relationship Id="rId2" Type="http://schemas.openxmlformats.org/officeDocument/2006/relationships/hyperlink" Target="https://docu.ilias.de/go/wiki/wpage_4126_1357" TargetMode="External"/><Relationship Id="rId1" Type="http://schemas.openxmlformats.org/officeDocument/2006/relationships/slideLayout" Target="../slideLayouts/slideLayout2.xml"/><Relationship Id="rId6" Type="http://schemas.openxmlformats.org/officeDocument/2006/relationships/hyperlink" Target="https://docu.ilias.de/go/wiki/wpage_8277_1357" TargetMode="External"/><Relationship Id="rId5" Type="http://schemas.openxmlformats.org/officeDocument/2006/relationships/hyperlink" Target="https://docu.ilias.de/go/wiki/wpage_7604_1357" TargetMode="External"/><Relationship Id="rId4" Type="http://schemas.openxmlformats.org/officeDocument/2006/relationships/hyperlink" Target="https://docu.ilias.de/go/wiki/wpage_8116_1357"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Leon.widmaier@rz.uni-freiburg.de" TargetMode="External"/><Relationship Id="rId2" Type="http://schemas.openxmlformats.org/officeDocument/2006/relationships/hyperlink" Target="mailto:linda.halm@hsbi.d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creativecommons.org/licenses/by/4.0/" TargetMode="External"/><Relationship Id="rId4" Type="http://schemas.openxmlformats.org/officeDocument/2006/relationships/hyperlink" Target="https://orcid.org/0000-0002-6115-6477"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ocu.ilias.de/go/lm/14634" TargetMode="External"/><Relationship Id="rId2" Type="http://schemas.openxmlformats.org/officeDocument/2006/relationships/hyperlink" Target="https://docu.ilias.de/go/cat/325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ocu.ilias.de/ilias.php?baseClass=illmpresentationgui&amp;cmd=glossary&amp;ref_id=14625&amp;back_pg=185361&amp;obj_id=552&amp;obj_type=GlossaryIte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6" name="Rechteck 5"/>
          <p:cNvSpPr/>
          <p:nvPr/>
        </p:nvSpPr>
        <p:spPr>
          <a:xfrm>
            <a:off x="0" y="4390"/>
            <a:ext cx="12192000" cy="69112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ctrTitle"/>
          </p:nvPr>
        </p:nvSpPr>
        <p:spPr bwMode="auto">
          <a:xfrm>
            <a:off x="1271464" y="1409187"/>
            <a:ext cx="10187671" cy="2558450"/>
          </a:xfrm>
        </p:spPr>
        <p:txBody>
          <a:bodyPr>
            <a:normAutofit fontScale="90000"/>
          </a:bodyPr>
          <a:lstStyle/>
          <a:p>
            <a:pPr>
              <a:defRPr/>
            </a:pPr>
            <a:r>
              <a:rPr lang="de-DE" b="1" dirty="0" err="1"/>
              <a:t>OpenILIAS</a:t>
            </a:r>
            <a:r>
              <a:rPr lang="de-DE" b="1" dirty="0"/>
              <a:t> - Lehre auf ILIAS sichtbar machen als offenes Bildungsmaterial (OER)</a:t>
            </a:r>
            <a:endParaRPr lang="de-DE" dirty="0"/>
          </a:p>
        </p:txBody>
      </p:sp>
      <p:pic>
        <p:nvPicPr>
          <p:cNvPr id="12" name="Grafik 11"/>
          <p:cNvPicPr>
            <a:picLocks noChangeAspect="1"/>
          </p:cNvPicPr>
          <p:nvPr/>
        </p:nvPicPr>
        <p:blipFill>
          <a:blip r:embed="rId3"/>
          <a:stretch/>
        </p:blipFill>
        <p:spPr bwMode="auto">
          <a:xfrm>
            <a:off x="1271464" y="5379648"/>
            <a:ext cx="1227411" cy="429442"/>
          </a:xfrm>
          <a:prstGeom prst="rect">
            <a:avLst/>
          </a:prstGeom>
        </p:spPr>
      </p:pic>
      <p:sp>
        <p:nvSpPr>
          <p:cNvPr id="10" name="Titel 1"/>
          <p:cNvSpPr txBox="1"/>
          <p:nvPr/>
        </p:nvSpPr>
        <p:spPr bwMode="auto">
          <a:xfrm>
            <a:off x="1154167" y="4293096"/>
            <a:ext cx="8532439" cy="780024"/>
          </a:xfrm>
          <a:prstGeom prst="rect">
            <a:avLst/>
          </a:prstGeom>
        </p:spPr>
        <p:txBody>
          <a:bodyPr vert="horz" lIns="91440" tIns="45720" rIns="91440" bIns="45720" rtlCol="0" anchor="b">
            <a:normAutofit fontScale="97500"/>
          </a:bodyPr>
          <a:lstStyle>
            <a:lvl1pPr algn="ctr" defTabSz="914400">
              <a:lnSpc>
                <a:spcPct val="90000"/>
              </a:lnSpc>
              <a:spcBef>
                <a:spcPts val="0"/>
              </a:spcBef>
              <a:buNone/>
              <a:defRPr sz="6000">
                <a:solidFill>
                  <a:schemeClr val="tx1"/>
                </a:solidFill>
                <a:latin typeface="+mj-lt"/>
                <a:ea typeface="+mj-ea"/>
                <a:cs typeface="+mj-cs"/>
              </a:defRPr>
            </a:lvl1pPr>
          </a:lstStyle>
          <a:p>
            <a:pPr algn="l">
              <a:defRPr/>
            </a:pPr>
            <a:r>
              <a:rPr lang="de-DE" sz="2400" b="1" dirty="0">
                <a:latin typeface="Open Sans"/>
                <a:ea typeface="Open Sans"/>
                <a:cs typeface="Open Sans"/>
              </a:rPr>
              <a:t>Leon Widmaier | </a:t>
            </a:r>
            <a:r>
              <a:rPr lang="de-DE" sz="2400" dirty="0"/>
              <a:t>Albert-Ludwigs-Universität Freiburg</a:t>
            </a:r>
            <a:endParaRPr lang="de-DE" sz="2400" b="1" dirty="0">
              <a:latin typeface="Open Sans"/>
              <a:ea typeface="Open Sans"/>
              <a:cs typeface="Open Sans"/>
            </a:endParaRPr>
          </a:p>
          <a:p>
            <a:pPr algn="l">
              <a:defRPr/>
            </a:pPr>
            <a:r>
              <a:rPr lang="de-DE" sz="2400" b="1" dirty="0">
                <a:latin typeface="Open Sans"/>
                <a:ea typeface="Open Sans"/>
                <a:cs typeface="Open Sans"/>
              </a:rPr>
              <a:t>Linda Halm | </a:t>
            </a:r>
            <a:r>
              <a:rPr lang="de-DE" sz="2400" dirty="0">
                <a:latin typeface="Open Sans"/>
                <a:ea typeface="Open Sans"/>
                <a:cs typeface="Open Sans"/>
              </a:rPr>
              <a:t>Hochschule Bielefeld</a:t>
            </a:r>
            <a:endParaRPr lang="de-DE" sz="2400" dirty="0"/>
          </a:p>
        </p:txBody>
      </p:sp>
      <p:sp>
        <p:nvSpPr>
          <p:cNvPr id="13" name="Titel 1"/>
          <p:cNvSpPr txBox="1"/>
          <p:nvPr/>
        </p:nvSpPr>
        <p:spPr bwMode="auto">
          <a:xfrm>
            <a:off x="1199937" y="4281032"/>
            <a:ext cx="8532439" cy="780024"/>
          </a:xfrm>
          <a:prstGeom prst="rect">
            <a:avLst/>
          </a:prstGeom>
        </p:spPr>
        <p:txBody>
          <a:bodyPr vert="horz" lIns="91440" tIns="45720" rIns="91440" bIns="45720" rtlCol="0" anchor="b">
            <a:normAutofit fontScale="97500"/>
          </a:bodyPr>
          <a:lstStyle>
            <a:lvl1pPr algn="ctr" defTabSz="914400">
              <a:lnSpc>
                <a:spcPct val="90000"/>
              </a:lnSpc>
              <a:spcBef>
                <a:spcPts val="0"/>
              </a:spcBef>
              <a:buNone/>
              <a:defRPr sz="6000">
                <a:solidFill>
                  <a:schemeClr val="tx1"/>
                </a:solidFill>
                <a:latin typeface="+mj-lt"/>
                <a:ea typeface="+mj-ea"/>
                <a:cs typeface="+mj-cs"/>
              </a:defRPr>
            </a:lvl1pPr>
          </a:lstStyle>
          <a:p>
            <a:pPr algn="l">
              <a:defRPr/>
            </a:pPr>
            <a:endParaRPr lang="de-DE" sz="1200" dirty="0"/>
          </a:p>
        </p:txBody>
      </p:sp>
      <p:sp>
        <p:nvSpPr>
          <p:cNvPr id="9" name="Rechteck 8"/>
          <p:cNvSpPr/>
          <p:nvPr/>
        </p:nvSpPr>
        <p:spPr bwMode="auto">
          <a:xfrm>
            <a:off x="11531143" y="6578857"/>
            <a:ext cx="468398" cy="276999"/>
          </a:xfrm>
          <a:prstGeom prst="rect">
            <a:avLst/>
          </a:prstGeom>
        </p:spPr>
        <p:txBody>
          <a:bodyPr wrap="none">
            <a:spAutoFit/>
          </a:bodyPr>
          <a:lstStyle/>
          <a:p>
            <a:pPr>
              <a:defRPr/>
            </a:pPr>
            <a:r>
              <a:rPr lang="de-DE" sz="1200" dirty="0">
                <a:solidFill>
                  <a:schemeClr val="tx1">
                    <a:lumMod val="65000"/>
                    <a:lumOff val="35000"/>
                  </a:schemeClr>
                </a:solidFill>
                <a:latin typeface="Open Sans Light"/>
                <a:ea typeface="Open Sans Light"/>
                <a:cs typeface="Open Sans Light"/>
              </a:rPr>
              <a:t>CC0</a:t>
            </a:r>
          </a:p>
        </p:txBody>
      </p:sp>
      <p:sp>
        <p:nvSpPr>
          <p:cNvPr id="4" name="Rechteck 3"/>
          <p:cNvSpPr/>
          <p:nvPr/>
        </p:nvSpPr>
        <p:spPr bwMode="auto">
          <a:xfrm>
            <a:off x="1168252" y="5809090"/>
            <a:ext cx="2326278" cy="276999"/>
          </a:xfrm>
          <a:prstGeom prst="rect">
            <a:avLst/>
          </a:prstGeom>
        </p:spPr>
        <p:txBody>
          <a:bodyPr wrap="none">
            <a:spAutoFit/>
          </a:bodyPr>
          <a:lstStyle/>
          <a:p>
            <a:pPr>
              <a:defRPr/>
            </a:pPr>
            <a:r>
              <a:rPr lang="de-DE" sz="1200" dirty="0">
                <a:latin typeface="Open Sans Light"/>
                <a:ea typeface="Open Sans Light"/>
                <a:cs typeface="Open Sans Light"/>
              </a:rPr>
              <a:t>Lizenzhinweis siehe letzte Folie</a:t>
            </a:r>
          </a:p>
        </p:txBody>
      </p:sp>
      <p:pic>
        <p:nvPicPr>
          <p:cNvPr id="5" name="Grafik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96" y="16955"/>
            <a:ext cx="2782497" cy="1491601"/>
          </a:xfrm>
          <a:prstGeom prst="rect">
            <a:avLst/>
          </a:prstGeom>
        </p:spPr>
      </p:pic>
      <p:sp>
        <p:nvSpPr>
          <p:cNvPr id="7" name="Rechteck 6"/>
          <p:cNvSpPr/>
          <p:nvPr/>
        </p:nvSpPr>
        <p:spPr>
          <a:xfrm>
            <a:off x="1154167" y="992904"/>
            <a:ext cx="6096000" cy="276999"/>
          </a:xfrm>
          <a:prstGeom prst="rect">
            <a:avLst/>
          </a:prstGeom>
        </p:spPr>
        <p:txBody>
          <a:bodyPr>
            <a:spAutoFit/>
          </a:bodyPr>
          <a:lstStyle/>
          <a:p>
            <a:r>
              <a:rPr lang="de-DE" sz="1200" dirty="0">
                <a:solidFill>
                  <a:srgbClr val="00527C"/>
                </a:solidFill>
              </a:rPr>
              <a:t>10:00 - 10:30 | de | Vortrag - ILIAS lernen | </a:t>
            </a:r>
            <a:r>
              <a:rPr lang="de-DE" sz="1200" dirty="0" err="1">
                <a:solidFill>
                  <a:srgbClr val="00527C"/>
                </a:solidFill>
              </a:rPr>
              <a:t>axtesys</a:t>
            </a:r>
            <a:r>
              <a:rPr lang="de-DE" sz="1200" dirty="0">
                <a:solidFill>
                  <a:srgbClr val="00527C"/>
                </a:solidFill>
              </a:rPr>
              <a:t> - 2. OG R60</a:t>
            </a:r>
            <a:endParaRPr lang="de-DE" sz="1200" dirty="0"/>
          </a:p>
        </p:txBody>
      </p:sp>
      <p:pic>
        <p:nvPicPr>
          <p:cNvPr id="11" name="Grafik 10" descr="Ein Bild, das Muster, Grafiken, Pixel, Design enthält.&#10;&#10;Automatisch generierte Beschreibung">
            <a:extLst>
              <a:ext uri="{FF2B5EF4-FFF2-40B4-BE49-F238E27FC236}">
                <a16:creationId xmlns:a16="http://schemas.microsoft.com/office/drawing/2014/main" id="{6CBAEC69-428A-9B8C-21C3-68D4BD97358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64352" y="4106921"/>
            <a:ext cx="2395412" cy="2395412"/>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w="http://schemas.openxmlformats.org/wordprocessingml/2006/main" xmlns:m="http://schemas.openxmlformats.org/officeDocument/2006/math" xmlns="">
      <p:transition spd="med" advClick="1">
        <p:fade thruBlk="0"/>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Ausblick auf aktuelle ILIAS-Entwicklungen bzgl. OER</a:t>
            </a:r>
          </a:p>
        </p:txBody>
      </p:sp>
      <p:sp>
        <p:nvSpPr>
          <p:cNvPr id="4" name="Inhaltsplatzhalter 3"/>
          <p:cNvSpPr>
            <a:spLocks noGrp="1"/>
          </p:cNvSpPr>
          <p:nvPr>
            <p:ph type="body" idx="1"/>
          </p:nvPr>
        </p:nvSpPr>
        <p:spPr/>
        <p:txBody>
          <a:bodyPr>
            <a:normAutofit/>
          </a:bodyPr>
          <a:lstStyle/>
          <a:p>
            <a:r>
              <a:rPr lang="de-DE" dirty="0"/>
              <a:t>Ziele: Prozesse rund um OER vereinfachen</a:t>
            </a:r>
          </a:p>
        </p:txBody>
      </p:sp>
    </p:spTree>
    <p:extLst>
      <p:ext uri="{BB962C8B-B14F-4D97-AF65-F5344CB8AC3E}">
        <p14:creationId xmlns:p14="http://schemas.microsoft.com/office/powerpoint/2010/main" val="1911398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„OER-freundliche Infrastrukturen für ILIAS“ </a:t>
            </a:r>
            <a:r>
              <a:rPr lang="de-DE" sz="3200" dirty="0"/>
              <a:t>(</a:t>
            </a:r>
            <a:r>
              <a:rPr lang="de-DE" sz="3200" dirty="0" err="1"/>
              <a:t>ILIAS.nrw</a:t>
            </a:r>
            <a:r>
              <a:rPr lang="de-DE" sz="3200" dirty="0"/>
              <a:t> und FH Dortmund)</a:t>
            </a:r>
          </a:p>
        </p:txBody>
      </p:sp>
      <p:sp>
        <p:nvSpPr>
          <p:cNvPr id="4" name="Inhaltsplatzhalter 3"/>
          <p:cNvSpPr>
            <a:spLocks noGrp="1"/>
          </p:cNvSpPr>
          <p:nvPr>
            <p:ph idx="1"/>
          </p:nvPr>
        </p:nvSpPr>
        <p:spPr/>
        <p:txBody>
          <a:bodyPr>
            <a:normAutofit lnSpcReduction="10000"/>
          </a:bodyPr>
          <a:lstStyle/>
          <a:p>
            <a:pPr marL="0" indent="0">
              <a:buNone/>
            </a:pPr>
            <a:r>
              <a:rPr lang="de-DE" dirty="0"/>
              <a:t>Übersicht der Entwicklungen für ILIAS 9 und 10 (und später) hier: </a:t>
            </a:r>
            <a:r>
              <a:rPr lang="de-DE" dirty="0">
                <a:hlinkClick r:id="rId2"/>
              </a:rPr>
              <a:t>https://docu.ilias.de/go/wiki/wpage_4126_1357</a:t>
            </a:r>
            <a:endParaRPr lang="de-DE" dirty="0"/>
          </a:p>
          <a:p>
            <a:pPr marL="0" indent="0">
              <a:buNone/>
            </a:pPr>
            <a:endParaRPr lang="de-DE" dirty="0"/>
          </a:p>
          <a:p>
            <a:pPr lvl="1"/>
            <a:r>
              <a:rPr lang="de-DE" dirty="0">
                <a:hlinkClick r:id="rId3"/>
              </a:rPr>
              <a:t>Metadaten-Interface: OAI-PMH Schnittstelle</a:t>
            </a:r>
            <a:endParaRPr lang="de-DE" dirty="0"/>
          </a:p>
          <a:p>
            <a:pPr lvl="2"/>
            <a:r>
              <a:rPr lang="de-DE" dirty="0" err="1"/>
              <a:t>Referatorien</a:t>
            </a:r>
            <a:r>
              <a:rPr lang="de-DE" dirty="0"/>
              <a:t> können auf ILIAS veröffentlichte OER abfragen</a:t>
            </a:r>
          </a:p>
          <a:p>
            <a:pPr lvl="1"/>
            <a:r>
              <a:rPr lang="de-DE" dirty="0">
                <a:hlinkClick r:id="rId4"/>
              </a:rPr>
              <a:t>OER-Harvester kann mehr Objekte einsammeln </a:t>
            </a:r>
            <a:endParaRPr lang="de-DE" dirty="0"/>
          </a:p>
          <a:p>
            <a:pPr lvl="1"/>
            <a:r>
              <a:rPr lang="de-DE" dirty="0"/>
              <a:t>Mehr Objekte können mit Metadaten ausgezeichnet werden (mehrere Feature </a:t>
            </a:r>
            <a:r>
              <a:rPr lang="de-DE" dirty="0" err="1"/>
              <a:t>Requests</a:t>
            </a:r>
            <a:r>
              <a:rPr lang="de-DE" dirty="0"/>
              <a:t>)</a:t>
            </a:r>
          </a:p>
          <a:p>
            <a:pPr lvl="1"/>
            <a:r>
              <a:rPr lang="de-DE" dirty="0">
                <a:hlinkClick r:id="rId5"/>
              </a:rPr>
              <a:t>Kontrollierte Vokabularien werden für Metadaten eingeführt</a:t>
            </a:r>
            <a:endParaRPr lang="de-DE" dirty="0"/>
          </a:p>
          <a:p>
            <a:pPr lvl="1"/>
            <a:r>
              <a:rPr lang="de-DE" dirty="0"/>
              <a:t>Export-Dateien werden durch OER-Harvester automatisiert erstellt und öffentlich verfügbar (mehrere Feature </a:t>
            </a:r>
            <a:r>
              <a:rPr lang="de-DE" dirty="0" err="1"/>
              <a:t>Requestes</a:t>
            </a:r>
            <a:r>
              <a:rPr lang="de-DE" dirty="0"/>
              <a:t>)</a:t>
            </a:r>
          </a:p>
          <a:p>
            <a:pPr lvl="1"/>
            <a:r>
              <a:rPr lang="de-DE" dirty="0">
                <a:hlinkClick r:id="rId6"/>
              </a:rPr>
              <a:t>Copyright-</a:t>
            </a:r>
            <a:r>
              <a:rPr lang="de-DE" dirty="0" err="1">
                <a:hlinkClick r:id="rId6"/>
              </a:rPr>
              <a:t>Matching</a:t>
            </a:r>
            <a:r>
              <a:rPr lang="de-DE" dirty="0">
                <a:hlinkClick r:id="rId6"/>
              </a:rPr>
              <a:t> bei Import</a:t>
            </a:r>
            <a:endParaRPr lang="de-DE" dirty="0"/>
          </a:p>
          <a:p>
            <a:pPr lvl="1"/>
            <a:endParaRPr lang="de-DE" dirty="0"/>
          </a:p>
          <a:p>
            <a:pPr lvl="1"/>
            <a:endParaRPr lang="de-DE" dirty="0"/>
          </a:p>
          <a:p>
            <a:endParaRPr lang="de-DE" dirty="0"/>
          </a:p>
        </p:txBody>
      </p:sp>
    </p:spTree>
    <p:extLst>
      <p:ext uri="{BB962C8B-B14F-4D97-AF65-F5344CB8AC3E}">
        <p14:creationId xmlns:p14="http://schemas.microsoft.com/office/powerpoint/2010/main" val="646330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Projekt „</a:t>
            </a:r>
            <a:r>
              <a:rPr lang="de-DE" dirty="0" err="1"/>
              <a:t>bwOER</a:t>
            </a:r>
            <a:r>
              <a:rPr lang="de-DE" dirty="0"/>
              <a:t>-Connect“ </a:t>
            </a:r>
            <a:r>
              <a:rPr lang="de-DE" sz="3200" dirty="0"/>
              <a:t>(Universitäten Tübingen, Freiburg und Heidelberg)</a:t>
            </a:r>
          </a:p>
        </p:txBody>
      </p:sp>
      <p:sp>
        <p:nvSpPr>
          <p:cNvPr id="4" name="Inhaltsplatzhalter 3"/>
          <p:cNvSpPr>
            <a:spLocks noGrp="1"/>
          </p:cNvSpPr>
          <p:nvPr>
            <p:ph idx="1"/>
          </p:nvPr>
        </p:nvSpPr>
        <p:spPr/>
        <p:txBody>
          <a:bodyPr/>
          <a:lstStyle/>
          <a:p>
            <a:pPr marL="0" indent="0">
              <a:buNone/>
            </a:pPr>
            <a:r>
              <a:rPr lang="de-DE" dirty="0"/>
              <a:t>„Automatisierung des OER-Austauschs zwischen LMS (ILIAS, </a:t>
            </a:r>
            <a:r>
              <a:rPr lang="de-DE" dirty="0" err="1"/>
              <a:t>Moodle</a:t>
            </a:r>
            <a:r>
              <a:rPr lang="de-DE" dirty="0"/>
              <a:t>) und </a:t>
            </a:r>
            <a:r>
              <a:rPr lang="de-DE" dirty="0" err="1"/>
              <a:t>edusharing</a:t>
            </a:r>
            <a:r>
              <a:rPr lang="de-DE" dirty="0"/>
              <a:t>-basierten OER-Repositorien“</a:t>
            </a:r>
          </a:p>
          <a:p>
            <a:pPr marL="0" indent="0">
              <a:buNone/>
            </a:pPr>
            <a:endParaRPr lang="de-DE" dirty="0"/>
          </a:p>
          <a:p>
            <a:r>
              <a:rPr lang="de-DE" dirty="0"/>
              <a:t>Niedrigschwelliger Veröffentlichungsprozess von OER direkt aus den Lernplattformen heraus</a:t>
            </a:r>
          </a:p>
          <a:p>
            <a:r>
              <a:rPr lang="de-DE" dirty="0"/>
              <a:t>Einfacherer Transfer zwischen LMS und Repositorien</a:t>
            </a:r>
          </a:p>
          <a:p>
            <a:endParaRPr lang="de-DE" dirty="0"/>
          </a:p>
          <a:p>
            <a:endParaRPr lang="de-DE" dirty="0"/>
          </a:p>
        </p:txBody>
      </p:sp>
    </p:spTree>
    <p:extLst>
      <p:ext uri="{BB962C8B-B14F-4D97-AF65-F5344CB8AC3E}">
        <p14:creationId xmlns:p14="http://schemas.microsoft.com/office/powerpoint/2010/main" val="1743672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solidFill>
                  <a:prstClr val="black"/>
                </a:solidFill>
              </a:rPr>
              <a:t>Projekt „</a:t>
            </a:r>
            <a:r>
              <a:rPr lang="de-DE" dirty="0" err="1">
                <a:solidFill>
                  <a:prstClr val="black"/>
                </a:solidFill>
              </a:rPr>
              <a:t>bwOER</a:t>
            </a:r>
            <a:r>
              <a:rPr lang="de-DE" dirty="0">
                <a:solidFill>
                  <a:prstClr val="black"/>
                </a:solidFill>
              </a:rPr>
              <a:t>-Connect“ </a:t>
            </a:r>
            <a:r>
              <a:rPr lang="de-DE" sz="3200" dirty="0">
                <a:solidFill>
                  <a:prstClr val="black"/>
                </a:solidFill>
              </a:rPr>
              <a:t>(Universitäten Tübingen, Freiburg und Heidelberg)</a:t>
            </a:r>
            <a:endParaRPr lang="de-DE" dirty="0"/>
          </a:p>
        </p:txBody>
      </p:sp>
      <p:sp>
        <p:nvSpPr>
          <p:cNvPr id="4" name="Inhaltsplatzhalter 3"/>
          <p:cNvSpPr>
            <a:spLocks noGrp="1"/>
          </p:cNvSpPr>
          <p:nvPr>
            <p:ph idx="1"/>
          </p:nvPr>
        </p:nvSpPr>
        <p:spPr/>
        <p:txBody>
          <a:bodyPr/>
          <a:lstStyle/>
          <a:p>
            <a:pPr marL="0" indent="0">
              <a:buNone/>
            </a:pPr>
            <a:r>
              <a:rPr lang="de-DE" dirty="0"/>
              <a:t>Erste Entwicklungen frühestens für ILIAS 11</a:t>
            </a:r>
          </a:p>
          <a:p>
            <a:pPr marL="0" indent="0">
              <a:buNone/>
            </a:pPr>
            <a:endParaRPr lang="de-DE" dirty="0"/>
          </a:p>
          <a:p>
            <a:pPr marL="0" indent="0">
              <a:buNone/>
            </a:pPr>
            <a:r>
              <a:rPr lang="de-DE" dirty="0"/>
              <a:t>Zuerst:</a:t>
            </a:r>
          </a:p>
          <a:p>
            <a:r>
              <a:rPr lang="de-DE" dirty="0"/>
              <a:t>Ermittlung aktueller Umsetzungsstände (Kern und Plugins)</a:t>
            </a:r>
          </a:p>
          <a:p>
            <a:r>
              <a:rPr lang="de-DE" dirty="0"/>
              <a:t>Strategiepapier </a:t>
            </a:r>
          </a:p>
          <a:p>
            <a:r>
              <a:rPr lang="de-DE" dirty="0">
                <a:sym typeface="Wingdings" panose="05000000000000000000" pitchFamily="2" charset="2"/>
              </a:rPr>
              <a:t>Usability Tests</a:t>
            </a:r>
            <a:endParaRPr lang="de-DE" dirty="0"/>
          </a:p>
          <a:p>
            <a:r>
              <a:rPr lang="de-DE" dirty="0"/>
              <a:t>Ableitung von Entwicklungsschritten</a:t>
            </a:r>
          </a:p>
          <a:p>
            <a:r>
              <a:rPr lang="de-DE" dirty="0"/>
              <a:t>Austausch mit Stakeholdern</a:t>
            </a:r>
          </a:p>
          <a:p>
            <a:endParaRPr lang="de-DE" dirty="0"/>
          </a:p>
        </p:txBody>
      </p:sp>
    </p:spTree>
    <p:extLst>
      <p:ext uri="{BB962C8B-B14F-4D97-AF65-F5344CB8AC3E}">
        <p14:creationId xmlns:p14="http://schemas.microsoft.com/office/powerpoint/2010/main" val="2667104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solidFill>
                  <a:prstClr val="black"/>
                </a:solidFill>
              </a:rPr>
              <a:t>Projekt „</a:t>
            </a:r>
            <a:r>
              <a:rPr lang="de-DE" dirty="0" err="1">
                <a:solidFill>
                  <a:prstClr val="black"/>
                </a:solidFill>
              </a:rPr>
              <a:t>bwOER</a:t>
            </a:r>
            <a:r>
              <a:rPr lang="de-DE" dirty="0">
                <a:solidFill>
                  <a:prstClr val="black"/>
                </a:solidFill>
              </a:rPr>
              <a:t>-Connect“ </a:t>
            </a:r>
            <a:r>
              <a:rPr lang="de-DE" sz="3200" dirty="0">
                <a:solidFill>
                  <a:prstClr val="black"/>
                </a:solidFill>
              </a:rPr>
              <a:t>(Universitäten Tübingen, Freiburg und Heidelberg)</a:t>
            </a:r>
            <a:endParaRPr lang="de-DE" dirty="0"/>
          </a:p>
        </p:txBody>
      </p:sp>
      <p:sp>
        <p:nvSpPr>
          <p:cNvPr id="4" name="Inhaltsplatzhalter 3"/>
          <p:cNvSpPr>
            <a:spLocks noGrp="1"/>
          </p:cNvSpPr>
          <p:nvPr>
            <p:ph idx="1"/>
          </p:nvPr>
        </p:nvSpPr>
        <p:spPr/>
        <p:txBody>
          <a:bodyPr/>
          <a:lstStyle/>
          <a:p>
            <a:pPr marL="0" indent="0">
              <a:buNone/>
            </a:pPr>
            <a:endParaRPr lang="de-DE" dirty="0"/>
          </a:p>
          <a:p>
            <a:pPr marL="0" indent="0">
              <a:buNone/>
            </a:pPr>
            <a:endParaRPr lang="de-DE" dirty="0"/>
          </a:p>
          <a:p>
            <a:pPr marL="0" indent="0">
              <a:buNone/>
            </a:pPr>
            <a:r>
              <a:rPr lang="de-DE" dirty="0"/>
              <a:t>Tatsächliche Entwicklungen erst mit dem geplanten Anschlussprojekt ab 2026?</a:t>
            </a:r>
          </a:p>
        </p:txBody>
      </p:sp>
    </p:spTree>
    <p:extLst>
      <p:ext uri="{BB962C8B-B14F-4D97-AF65-F5344CB8AC3E}">
        <p14:creationId xmlns:p14="http://schemas.microsoft.com/office/powerpoint/2010/main" val="1273058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BE6682-ACCC-B74F-4B36-FB456E0064A7}"/>
              </a:ext>
            </a:extLst>
          </p:cNvPr>
          <p:cNvSpPr>
            <a:spLocks noGrp="1"/>
          </p:cNvSpPr>
          <p:nvPr>
            <p:ph type="title"/>
          </p:nvPr>
        </p:nvSpPr>
        <p:spPr/>
        <p:txBody>
          <a:bodyPr/>
          <a:lstStyle/>
          <a:p>
            <a:r>
              <a:rPr lang="de-DE" dirty="0"/>
              <a:t>Feedback erwünscht</a:t>
            </a:r>
          </a:p>
        </p:txBody>
      </p:sp>
      <p:sp>
        <p:nvSpPr>
          <p:cNvPr id="3" name="Inhaltsplatzhalter 2">
            <a:extLst>
              <a:ext uri="{FF2B5EF4-FFF2-40B4-BE49-F238E27FC236}">
                <a16:creationId xmlns:a16="http://schemas.microsoft.com/office/drawing/2014/main" id="{3ACD4384-ADAB-B61F-21DB-B0B80111D75E}"/>
              </a:ext>
            </a:extLst>
          </p:cNvPr>
          <p:cNvSpPr>
            <a:spLocks noGrp="1"/>
          </p:cNvSpPr>
          <p:nvPr>
            <p:ph idx="1"/>
          </p:nvPr>
        </p:nvSpPr>
        <p:spPr/>
        <p:txBody>
          <a:bodyPr/>
          <a:lstStyle/>
          <a:p>
            <a:pPr marL="0" indent="0">
              <a:buNone/>
            </a:pPr>
            <a:r>
              <a:rPr lang="de-DE" dirty="0"/>
              <a:t>Rückmeldungen zu den Inhalten auf der OER-Wissensplattform nehmen wir gerne entgegen.</a:t>
            </a:r>
          </a:p>
          <a:p>
            <a:pPr marL="0" indent="0">
              <a:buNone/>
            </a:pPr>
            <a:endParaRPr lang="de-DE" dirty="0"/>
          </a:p>
          <a:p>
            <a:pPr marL="0" indent="0">
              <a:buNone/>
            </a:pPr>
            <a:r>
              <a:rPr lang="de-DE" dirty="0">
                <a:hlinkClick r:id="rId2"/>
              </a:rPr>
              <a:t>linda.halm@hsbi.de</a:t>
            </a:r>
            <a:endParaRPr lang="de-DE" dirty="0"/>
          </a:p>
          <a:p>
            <a:pPr marL="0" indent="0">
              <a:buNone/>
            </a:pPr>
            <a:r>
              <a:rPr lang="de-DE" dirty="0">
                <a:hlinkClick r:id="rId3"/>
              </a:rPr>
              <a:t>Leon.widmaier@rz.uni-freiburg.de</a:t>
            </a:r>
            <a:endParaRPr lang="de-DE" dirty="0"/>
          </a:p>
          <a:p>
            <a:pPr marL="0" indent="0">
              <a:buNone/>
            </a:pPr>
            <a:endParaRPr lang="de-DE" dirty="0"/>
          </a:p>
        </p:txBody>
      </p:sp>
    </p:spTree>
    <p:extLst>
      <p:ext uri="{BB962C8B-B14F-4D97-AF65-F5344CB8AC3E}">
        <p14:creationId xmlns:p14="http://schemas.microsoft.com/office/powerpoint/2010/main" val="3205354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ctrTitle"/>
          </p:nvPr>
        </p:nvSpPr>
        <p:spPr bwMode="auto">
          <a:xfrm>
            <a:off x="1377838" y="1531261"/>
            <a:ext cx="8759388" cy="1127243"/>
          </a:xfrm>
        </p:spPr>
        <p:txBody>
          <a:bodyPr>
            <a:normAutofit/>
          </a:bodyPr>
          <a:lstStyle/>
          <a:p>
            <a:pPr algn="l">
              <a:defRPr/>
            </a:pPr>
            <a:r>
              <a:rPr lang="de-DE" sz="5400" b="1" dirty="0"/>
              <a:t>Herzlichen Dank !</a:t>
            </a:r>
            <a:endParaRPr sz="4400" dirty="0"/>
          </a:p>
        </p:txBody>
      </p:sp>
      <p:pic>
        <p:nvPicPr>
          <p:cNvPr id="14" name="Grafik 13"/>
          <p:cNvPicPr>
            <a:picLocks noChangeAspect="1"/>
          </p:cNvPicPr>
          <p:nvPr/>
        </p:nvPicPr>
        <p:blipFill>
          <a:blip r:embed="rId3"/>
          <a:stretch/>
        </p:blipFill>
        <p:spPr bwMode="auto">
          <a:xfrm>
            <a:off x="1377838" y="4400328"/>
            <a:ext cx="1227411" cy="429442"/>
          </a:xfrm>
          <a:prstGeom prst="rect">
            <a:avLst/>
          </a:prstGeom>
        </p:spPr>
      </p:pic>
      <p:sp>
        <p:nvSpPr>
          <p:cNvPr id="15" name="Titel 1"/>
          <p:cNvSpPr txBox="1"/>
          <p:nvPr/>
        </p:nvSpPr>
        <p:spPr bwMode="auto">
          <a:xfrm>
            <a:off x="1284968" y="3356613"/>
            <a:ext cx="8532439" cy="780024"/>
          </a:xfrm>
          <a:prstGeom prst="rect">
            <a:avLst/>
          </a:prstGeom>
        </p:spPr>
        <p:txBody>
          <a:bodyPr vert="horz" lIns="91440" tIns="45720" rIns="91440" bIns="45720" rtlCol="0" anchor="b">
            <a:normAutofit fontScale="97500"/>
          </a:bodyPr>
          <a:lstStyle>
            <a:lvl1pPr algn="ctr" defTabSz="914400">
              <a:lnSpc>
                <a:spcPct val="90000"/>
              </a:lnSpc>
              <a:spcBef>
                <a:spcPts val="0"/>
              </a:spcBef>
              <a:buNone/>
              <a:defRPr sz="6000">
                <a:solidFill>
                  <a:schemeClr val="tx1"/>
                </a:solidFill>
                <a:latin typeface="+mj-lt"/>
                <a:ea typeface="+mj-ea"/>
                <a:cs typeface="+mj-cs"/>
              </a:defRPr>
            </a:lvl1pPr>
          </a:lstStyle>
          <a:p>
            <a:pPr algn="l">
              <a:defRPr/>
            </a:pPr>
            <a:r>
              <a:rPr lang="de-DE" sz="2400" b="1" dirty="0">
                <a:latin typeface="Open Sans"/>
                <a:ea typeface="Open Sans"/>
                <a:cs typeface="Open Sans"/>
              </a:rPr>
              <a:t>Leon Widmaier | </a:t>
            </a:r>
            <a:r>
              <a:rPr lang="de-DE" sz="2400" dirty="0"/>
              <a:t>Albert-Ludwigs-Universität Freiburg</a:t>
            </a:r>
            <a:endParaRPr lang="de-DE" sz="2400" b="1" dirty="0">
              <a:latin typeface="Open Sans"/>
              <a:ea typeface="Open Sans"/>
              <a:cs typeface="Open Sans"/>
            </a:endParaRPr>
          </a:p>
          <a:p>
            <a:pPr algn="l">
              <a:defRPr/>
            </a:pPr>
            <a:r>
              <a:rPr lang="de-DE" sz="2400" b="1" dirty="0">
                <a:latin typeface="Open Sans"/>
                <a:ea typeface="Open Sans"/>
                <a:cs typeface="Open Sans"/>
              </a:rPr>
              <a:t>Linda Halm | </a:t>
            </a:r>
            <a:r>
              <a:rPr lang="de-DE" sz="2400" dirty="0"/>
              <a:t>Hochschule Bielefeld</a:t>
            </a:r>
          </a:p>
        </p:txBody>
      </p:sp>
      <p:sp>
        <p:nvSpPr>
          <p:cNvPr id="5" name="Textfeld 4"/>
          <p:cNvSpPr txBox="1"/>
          <p:nvPr/>
        </p:nvSpPr>
        <p:spPr>
          <a:xfrm>
            <a:off x="1284968" y="5093461"/>
            <a:ext cx="9059504" cy="1477328"/>
          </a:xfrm>
          <a:prstGeom prst="rect">
            <a:avLst/>
          </a:prstGeom>
          <a:noFill/>
        </p:spPr>
        <p:txBody>
          <a:bodyPr wrap="square" rtlCol="0">
            <a:spAutoFit/>
          </a:bodyPr>
          <a:lstStyle/>
          <a:p>
            <a:r>
              <a:rPr lang="de-DE" b="1" dirty="0"/>
              <a:t>Lizenzhinweis</a:t>
            </a:r>
            <a:r>
              <a:rPr lang="de-DE" dirty="0"/>
              <a:t>: </a:t>
            </a:r>
            <a:br>
              <a:rPr lang="de-DE" dirty="0"/>
            </a:br>
            <a:r>
              <a:rPr lang="de-DE" dirty="0"/>
              <a:t>„</a:t>
            </a:r>
            <a:r>
              <a:rPr lang="de-DE" dirty="0" err="1"/>
              <a:t>OpenILIAS</a:t>
            </a:r>
            <a:r>
              <a:rPr lang="de-DE" dirty="0"/>
              <a:t> - Lehre auf ILIAS sichtbar machen als offenes Bildungsmaterial (OER)“, Vortrag von Leon Widmaier und </a:t>
            </a:r>
            <a:r>
              <a:rPr lang="de-DE" dirty="0">
                <a:hlinkClick r:id="rId4"/>
              </a:rPr>
              <a:t>Linda Halm </a:t>
            </a:r>
            <a:r>
              <a:rPr lang="de-DE" dirty="0"/>
              <a:t>auf der internationalen ILIAS-Konferenz 2024, </a:t>
            </a:r>
            <a:r>
              <a:rPr lang="de-DE" dirty="0">
                <a:hlinkClick r:id="rId5"/>
              </a:rPr>
              <a:t>CC BY 4.0.</a:t>
            </a:r>
            <a:endParaRPr lang="de-DE" dirty="0"/>
          </a:p>
          <a:p>
            <a:endParaRPr lang="de-DE" dirty="0"/>
          </a:p>
        </p:txBody>
      </p:sp>
      <p:pic>
        <p:nvPicPr>
          <p:cNvPr id="4" name="Grafik 3" descr="Ein Bild, das Muster, Grafiken, Pixel, Design enthält.&#10;&#10;Automatisch generierte Beschreibung">
            <a:extLst>
              <a:ext uri="{FF2B5EF4-FFF2-40B4-BE49-F238E27FC236}">
                <a16:creationId xmlns:a16="http://schemas.microsoft.com/office/drawing/2014/main" id="{4F9C7926-8739-31CA-F528-FB649E7010E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24192" y="287211"/>
            <a:ext cx="2857500" cy="28575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w="http://schemas.openxmlformats.org/wordprocessingml/2006/main" xmlns:m="http://schemas.openxmlformats.org/officeDocument/2006/math" xmlns="">
      <p:transition spd="med" advClick="1">
        <p:fade thruBlk="0"/>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991BB91F-2771-419A-9D59-0F4E9ADB00E0}"/>
              </a:ext>
            </a:extLst>
          </p:cNvPr>
          <p:cNvSpPr>
            <a:spLocks noGrp="1"/>
          </p:cNvSpPr>
          <p:nvPr>
            <p:ph type="title"/>
          </p:nvPr>
        </p:nvSpPr>
        <p:spPr/>
        <p:txBody>
          <a:bodyPr/>
          <a:lstStyle/>
          <a:p>
            <a:r>
              <a:rPr lang="de-DE" dirty="0"/>
              <a:t>Entstehung</a:t>
            </a:r>
          </a:p>
        </p:txBody>
      </p:sp>
      <p:sp>
        <p:nvSpPr>
          <p:cNvPr id="5" name="Textplatzhalter 4">
            <a:extLst>
              <a:ext uri="{FF2B5EF4-FFF2-40B4-BE49-F238E27FC236}">
                <a16:creationId xmlns:a16="http://schemas.microsoft.com/office/drawing/2014/main" id="{46FEC0B5-81C9-4C31-BBC0-DDD7FBB3B48A}"/>
              </a:ext>
            </a:extLst>
          </p:cNvPr>
          <p:cNvSpPr>
            <a:spLocks noGrp="1"/>
          </p:cNvSpPr>
          <p:nvPr>
            <p:ph type="body" idx="1"/>
          </p:nvPr>
        </p:nvSpPr>
        <p:spPr/>
        <p:txBody>
          <a:bodyPr/>
          <a:lstStyle/>
          <a:p>
            <a:r>
              <a:rPr lang="de-DE" dirty="0"/>
              <a:t>Im Rahmen der SIG OER</a:t>
            </a:r>
          </a:p>
        </p:txBody>
      </p:sp>
    </p:spTree>
    <p:extLst>
      <p:ext uri="{BB962C8B-B14F-4D97-AF65-F5344CB8AC3E}">
        <p14:creationId xmlns:p14="http://schemas.microsoft.com/office/powerpoint/2010/main" val="1597466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SIG OER</a:t>
            </a:r>
          </a:p>
        </p:txBody>
      </p:sp>
      <p:sp>
        <p:nvSpPr>
          <p:cNvPr id="4" name="Inhaltsplatzhalter 2"/>
          <p:cNvSpPr>
            <a:spLocks noGrp="1"/>
          </p:cNvSpPr>
          <p:nvPr>
            <p:ph idx="1"/>
          </p:nvPr>
        </p:nvSpPr>
        <p:spPr>
          <a:xfrm>
            <a:off x="838200" y="1681560"/>
            <a:ext cx="10515600" cy="3979639"/>
          </a:xfrm>
        </p:spPr>
        <p:txBody>
          <a:bodyPr/>
          <a:lstStyle/>
          <a:p>
            <a:pPr marL="0" indent="0">
              <a:buNone/>
            </a:pPr>
            <a:r>
              <a:rPr lang="de-DE" dirty="0"/>
              <a:t>Eine Vielzahl von Förder- und Forschungsprojekten haben bereits OER-relevanten Anleitungen bzw. Hilfsmaterialien zusammengestellt, etliche sind auch konkret auf ILIAS bezogen. </a:t>
            </a:r>
          </a:p>
          <a:p>
            <a:pPr marL="0" indent="0">
              <a:buNone/>
            </a:pPr>
            <a:r>
              <a:rPr lang="de-DE" dirty="0"/>
              <a:t>Die SIG OER hat diese </a:t>
            </a:r>
            <a:r>
              <a:rPr lang="de-DE" dirty="0" err="1"/>
              <a:t>kuratiert</a:t>
            </a:r>
            <a:r>
              <a:rPr lang="de-DE" dirty="0"/>
              <a:t>, überarbeitet und daraus ein Infopaket "</a:t>
            </a:r>
            <a:r>
              <a:rPr lang="de-DE" dirty="0" err="1"/>
              <a:t>OpenILIAS</a:t>
            </a:r>
            <a:r>
              <a:rPr lang="de-DE" dirty="0"/>
              <a:t>" zusammengestellt. Das Infopaket adressiert die Zielgruppe der Administrator*innen, die für die Konfiguration der LMS zuständig sind sowie die Zielgruppe der Nutzer*innen, welche damit arbeiten müssen.</a:t>
            </a:r>
          </a:p>
        </p:txBody>
      </p:sp>
    </p:spTree>
    <p:extLst>
      <p:ext uri="{BB962C8B-B14F-4D97-AF65-F5344CB8AC3E}">
        <p14:creationId xmlns:p14="http://schemas.microsoft.com/office/powerpoint/2010/main" val="56279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76849D-591A-4600-936C-AC599CA8A6CE}"/>
              </a:ext>
            </a:extLst>
          </p:cNvPr>
          <p:cNvSpPr>
            <a:spLocks noGrp="1"/>
          </p:cNvSpPr>
          <p:nvPr>
            <p:ph type="title"/>
          </p:nvPr>
        </p:nvSpPr>
        <p:spPr/>
        <p:txBody>
          <a:bodyPr/>
          <a:lstStyle/>
          <a:p>
            <a:r>
              <a:rPr lang="de-DE" dirty="0"/>
              <a:t>Vorgehen</a:t>
            </a:r>
          </a:p>
        </p:txBody>
      </p:sp>
      <p:sp>
        <p:nvSpPr>
          <p:cNvPr id="3" name="Inhaltsplatzhalter 2">
            <a:extLst>
              <a:ext uri="{FF2B5EF4-FFF2-40B4-BE49-F238E27FC236}">
                <a16:creationId xmlns:a16="http://schemas.microsoft.com/office/drawing/2014/main" id="{9E4E3C39-7DEB-49D0-9A66-44A9E55692AA}"/>
              </a:ext>
            </a:extLst>
          </p:cNvPr>
          <p:cNvSpPr>
            <a:spLocks noGrp="1"/>
          </p:cNvSpPr>
          <p:nvPr>
            <p:ph idx="1"/>
          </p:nvPr>
        </p:nvSpPr>
        <p:spPr/>
        <p:txBody>
          <a:bodyPr/>
          <a:lstStyle/>
          <a:p>
            <a:pPr marL="0" indent="0">
              <a:buNone/>
            </a:pPr>
            <a:r>
              <a:rPr lang="de-DE" dirty="0"/>
              <a:t>Die Aufgaben wurden innerhalb einer Kleingruppe der SIG OER aufgeteilt. Linda Halm und Magdalena </a:t>
            </a:r>
            <a:r>
              <a:rPr lang="de-DE" dirty="0" err="1"/>
              <a:t>Spaude</a:t>
            </a:r>
            <a:r>
              <a:rPr lang="de-DE" dirty="0"/>
              <a:t> übernahmen den Teil, der die Nutzerinnen und Nutzer betrifft, Leon Widmaier den für die Administratorinnen und Administratoren.</a:t>
            </a:r>
          </a:p>
          <a:p>
            <a:pPr marL="0" indent="0">
              <a:buNone/>
            </a:pPr>
            <a:r>
              <a:rPr lang="de-DE" dirty="0"/>
              <a:t>In einem Zeitraum von fünf Monaten entstanden dann in mehreren Sitzungen nach und nach die Anleitungen.</a:t>
            </a:r>
          </a:p>
          <a:p>
            <a:pPr marL="0" indent="0">
              <a:buNone/>
            </a:pPr>
            <a:r>
              <a:rPr lang="de-DE" dirty="0"/>
              <a:t>Sie sollen als lebendes Dokument gesehen werden und immer wieder aktualisiert werden.</a:t>
            </a:r>
          </a:p>
          <a:p>
            <a:pPr marL="0" indent="0">
              <a:buNone/>
            </a:pPr>
            <a:endParaRPr lang="de-DE" dirty="0"/>
          </a:p>
        </p:txBody>
      </p:sp>
    </p:spTree>
    <p:extLst>
      <p:ext uri="{BB962C8B-B14F-4D97-AF65-F5344CB8AC3E}">
        <p14:creationId xmlns:p14="http://schemas.microsoft.com/office/powerpoint/2010/main" val="3491143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70C97B-6388-4D1F-86B0-133EF32B1A18}"/>
              </a:ext>
            </a:extLst>
          </p:cNvPr>
          <p:cNvSpPr>
            <a:spLocks noGrp="1"/>
          </p:cNvSpPr>
          <p:nvPr>
            <p:ph type="title"/>
          </p:nvPr>
        </p:nvSpPr>
        <p:spPr/>
        <p:txBody>
          <a:bodyPr/>
          <a:lstStyle/>
          <a:p>
            <a:r>
              <a:rPr lang="de-DE" dirty="0"/>
              <a:t>Rahmenbedingungen</a:t>
            </a:r>
          </a:p>
        </p:txBody>
      </p:sp>
      <p:sp>
        <p:nvSpPr>
          <p:cNvPr id="3" name="Inhaltsplatzhalter 2">
            <a:extLst>
              <a:ext uri="{FF2B5EF4-FFF2-40B4-BE49-F238E27FC236}">
                <a16:creationId xmlns:a16="http://schemas.microsoft.com/office/drawing/2014/main" id="{F5A46D08-F6FB-4C75-90A1-32E7F7A3F19C}"/>
              </a:ext>
            </a:extLst>
          </p:cNvPr>
          <p:cNvSpPr>
            <a:spLocks noGrp="1"/>
          </p:cNvSpPr>
          <p:nvPr>
            <p:ph idx="1"/>
          </p:nvPr>
        </p:nvSpPr>
        <p:spPr/>
        <p:txBody>
          <a:bodyPr/>
          <a:lstStyle/>
          <a:p>
            <a:pPr marL="0" indent="0">
              <a:buNone/>
            </a:pPr>
            <a:r>
              <a:rPr lang="de-DE" dirty="0"/>
              <a:t>Die Lernmodule sollten sich optisch und strukturell an den anderen öffentlichen Anleitungen auf docu.ilias.de (z.B. </a:t>
            </a:r>
            <a:r>
              <a:rPr lang="de-DE" dirty="0">
                <a:hlinkClick r:id="rId2"/>
              </a:rPr>
              <a:t>Online-Hilfe</a:t>
            </a:r>
            <a:r>
              <a:rPr lang="de-DE" dirty="0"/>
              <a:t> oder </a:t>
            </a:r>
            <a:r>
              <a:rPr lang="de-DE" dirty="0">
                <a:hlinkClick r:id="rId3"/>
              </a:rPr>
              <a:t>ILIAS-Handbuch</a:t>
            </a:r>
            <a:r>
              <a:rPr lang="de-DE" dirty="0"/>
              <a:t>) orientieren. Der Style für die Lernmodule wurde freundlicherweise von der Redaktion der Online-Hilfe zur Verfügung gestellt.</a:t>
            </a:r>
          </a:p>
          <a:p>
            <a:pPr marL="0" indent="0">
              <a:buNone/>
            </a:pPr>
            <a:r>
              <a:rPr lang="de-DE" dirty="0"/>
              <a:t>Inhaltlich sollten die Anleitungen so kurz und einfach verständlich wie möglich gehalten werden.</a:t>
            </a:r>
          </a:p>
          <a:p>
            <a:pPr marL="0" indent="0">
              <a:buNone/>
            </a:pPr>
            <a:endParaRPr lang="de-DE" dirty="0"/>
          </a:p>
          <a:p>
            <a:pPr marL="0" indent="0">
              <a:buNone/>
            </a:pPr>
            <a:endParaRPr lang="de-DE" dirty="0"/>
          </a:p>
        </p:txBody>
      </p:sp>
    </p:spTree>
    <p:extLst>
      <p:ext uri="{BB962C8B-B14F-4D97-AF65-F5344CB8AC3E}">
        <p14:creationId xmlns:p14="http://schemas.microsoft.com/office/powerpoint/2010/main" val="1856061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0B88505-9730-4184-A7A9-26F23B15B80A}"/>
              </a:ext>
            </a:extLst>
          </p:cNvPr>
          <p:cNvSpPr>
            <a:spLocks noGrp="1"/>
          </p:cNvSpPr>
          <p:nvPr>
            <p:ph type="title"/>
          </p:nvPr>
        </p:nvSpPr>
        <p:spPr/>
        <p:txBody>
          <a:bodyPr/>
          <a:lstStyle/>
          <a:p>
            <a:r>
              <a:rPr lang="de-DE" dirty="0"/>
              <a:t>ILIAS fit für OER machen</a:t>
            </a:r>
          </a:p>
        </p:txBody>
      </p:sp>
      <p:sp>
        <p:nvSpPr>
          <p:cNvPr id="5" name="Textplatzhalter 4">
            <a:extLst>
              <a:ext uri="{FF2B5EF4-FFF2-40B4-BE49-F238E27FC236}">
                <a16:creationId xmlns:a16="http://schemas.microsoft.com/office/drawing/2014/main" id="{2BC8EE86-F039-4A24-B3FC-5A66F779F6DB}"/>
              </a:ext>
            </a:extLst>
          </p:cNvPr>
          <p:cNvSpPr>
            <a:spLocks noGrp="1"/>
          </p:cNvSpPr>
          <p:nvPr>
            <p:ph type="body" idx="1"/>
          </p:nvPr>
        </p:nvSpPr>
        <p:spPr/>
        <p:txBody>
          <a:bodyPr/>
          <a:lstStyle/>
          <a:p>
            <a:r>
              <a:rPr lang="de-DE" dirty="0"/>
              <a:t>Anleitungen und weiteres Infomaterial</a:t>
            </a:r>
          </a:p>
        </p:txBody>
      </p:sp>
    </p:spTree>
    <p:extLst>
      <p:ext uri="{BB962C8B-B14F-4D97-AF65-F5344CB8AC3E}">
        <p14:creationId xmlns:p14="http://schemas.microsoft.com/office/powerpoint/2010/main" val="2098865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OER-Wissensplattform auf ILIAS.de</a:t>
            </a:r>
            <a:br>
              <a:rPr lang="de-DE" dirty="0"/>
            </a:br>
            <a:r>
              <a:rPr lang="de-DE" sz="2200" dirty="0" err="1"/>
              <a:t>Livedemo</a:t>
            </a:r>
            <a:endParaRPr lang="de-DE" sz="2200" dirty="0"/>
          </a:p>
        </p:txBody>
      </p:sp>
      <p:pic>
        <p:nvPicPr>
          <p:cNvPr id="4" name="Grafik 3"/>
          <p:cNvPicPr>
            <a:picLocks noChangeAspect="1"/>
          </p:cNvPicPr>
          <p:nvPr/>
        </p:nvPicPr>
        <p:blipFill>
          <a:blip r:embed="rId2"/>
          <a:stretch>
            <a:fillRect/>
          </a:stretch>
        </p:blipFill>
        <p:spPr>
          <a:xfrm>
            <a:off x="852408" y="2060848"/>
            <a:ext cx="7992888" cy="44937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72731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ILIAS fit für OER machen</a:t>
            </a:r>
            <a:br>
              <a:rPr lang="de-DE" dirty="0"/>
            </a:br>
            <a:r>
              <a:rPr lang="de-DE" sz="2200" dirty="0"/>
              <a:t>Handreichungen | Lernmodule</a:t>
            </a:r>
          </a:p>
        </p:txBody>
      </p:sp>
      <p:graphicFrame>
        <p:nvGraphicFramePr>
          <p:cNvPr id="4" name="Tabelle 3"/>
          <p:cNvGraphicFramePr>
            <a:graphicFrameLocks noGrp="1"/>
          </p:cNvGraphicFramePr>
          <p:nvPr>
            <p:extLst>
              <p:ext uri="{D42A27DB-BD31-4B8C-83A1-F6EECF244321}">
                <p14:modId xmlns:p14="http://schemas.microsoft.com/office/powerpoint/2010/main" val="2524535151"/>
              </p:ext>
            </p:extLst>
          </p:nvPr>
        </p:nvGraphicFramePr>
        <p:xfrm>
          <a:off x="846212" y="1690688"/>
          <a:ext cx="10945216" cy="4612548"/>
        </p:xfrm>
        <a:graphic>
          <a:graphicData uri="http://schemas.openxmlformats.org/drawingml/2006/table">
            <a:tbl>
              <a:tblPr firstRow="1" bandRow="1">
                <a:tableStyleId>{5C22544A-7EE6-4342-B048-85BDC9FD1C3A}</a:tableStyleId>
              </a:tblPr>
              <a:tblGrid>
                <a:gridCol w="5472608">
                  <a:extLst>
                    <a:ext uri="{9D8B030D-6E8A-4147-A177-3AD203B41FA5}">
                      <a16:colId xmlns:a16="http://schemas.microsoft.com/office/drawing/2014/main" val="3412300385"/>
                    </a:ext>
                  </a:extLst>
                </a:gridCol>
                <a:gridCol w="5472608">
                  <a:extLst>
                    <a:ext uri="{9D8B030D-6E8A-4147-A177-3AD203B41FA5}">
                      <a16:colId xmlns:a16="http://schemas.microsoft.com/office/drawing/2014/main" val="1314671794"/>
                    </a:ext>
                  </a:extLst>
                </a:gridCol>
              </a:tblGrid>
              <a:tr h="576064">
                <a:tc>
                  <a:txBody>
                    <a:bodyPr/>
                    <a:lstStyle/>
                    <a:p>
                      <a:r>
                        <a:rPr lang="de-DE" dirty="0"/>
                        <a:t>Admin Edition</a:t>
                      </a:r>
                    </a:p>
                  </a:txBody>
                  <a:tcPr/>
                </a:tc>
                <a:tc>
                  <a:txBody>
                    <a:bodyPr/>
                    <a:lstStyle/>
                    <a:p>
                      <a:r>
                        <a:rPr lang="de-DE" dirty="0"/>
                        <a:t>User Edition</a:t>
                      </a:r>
                    </a:p>
                  </a:txBody>
                  <a:tcPr/>
                </a:tc>
                <a:extLst>
                  <a:ext uri="{0D108BD9-81ED-4DB2-BD59-A6C34878D82A}">
                    <a16:rowId xmlns:a16="http://schemas.microsoft.com/office/drawing/2014/main" val="4211716388"/>
                  </a:ext>
                </a:extLst>
              </a:tr>
              <a:tr h="1476164">
                <a:tc>
                  <a:txBody>
                    <a:bodyPr/>
                    <a:lstStyle/>
                    <a:p>
                      <a:r>
                        <a:rPr lang="de-DE" dirty="0"/>
                        <a:t>Richtet sich an Administratorinnen und Administratoren von ILIAS-Installationen, die ihre Plattform für eine </a:t>
                      </a:r>
                      <a:r>
                        <a:rPr lang="de-DE" b="1" dirty="0"/>
                        <a:t>einfache Erstellung, Nutzung und Verbreitung von Open Educational Resources (OER) anpassen</a:t>
                      </a:r>
                      <a:r>
                        <a:rPr lang="de-DE" dirty="0"/>
                        <a:t> möchten.</a:t>
                      </a:r>
                    </a:p>
                  </a:txBody>
                  <a:tcPr/>
                </a:tc>
                <a:tc>
                  <a:txBody>
                    <a:bodyPr/>
                    <a:lstStyle/>
                    <a:p>
                      <a:pPr marL="0" indent="0">
                        <a:buFont typeface="Arial" panose="020B0604020202020204" pitchFamily="34" charset="0"/>
                        <a:buNone/>
                      </a:pPr>
                      <a:r>
                        <a:rPr lang="de-DE" dirty="0"/>
                        <a:t>Richtet sich an Autorinnen und Autoren, die auf ILIAS </a:t>
                      </a:r>
                      <a:r>
                        <a:rPr lang="de-DE" b="1" dirty="0"/>
                        <a:t>offene Bildungsmaterialien (OER) einsetzen</a:t>
                      </a:r>
                      <a:r>
                        <a:rPr lang="de-DE" dirty="0"/>
                        <a:t> wollen oder eigenes </a:t>
                      </a:r>
                      <a:r>
                        <a:rPr lang="de-DE" b="1" dirty="0"/>
                        <a:t>offenes Bildungsmaterial (OER) erstellen</a:t>
                      </a:r>
                      <a:r>
                        <a:rPr lang="de-DE" dirty="0"/>
                        <a:t> und für die Öffentlichkeit bereit stellen wollen.</a:t>
                      </a:r>
                    </a:p>
                  </a:txBody>
                  <a:tcPr/>
                </a:tc>
                <a:extLst>
                  <a:ext uri="{0D108BD9-81ED-4DB2-BD59-A6C34878D82A}">
                    <a16:rowId xmlns:a16="http://schemas.microsoft.com/office/drawing/2014/main" val="938840200"/>
                  </a:ext>
                </a:extLst>
              </a:tr>
              <a:tr h="1476164">
                <a:tc>
                  <a:txBody>
                    <a:bodyPr/>
                    <a:lstStyle/>
                    <a:p>
                      <a:pPr marL="342900" indent="-342900">
                        <a:buAutoNum type="arabicPeriod"/>
                      </a:pPr>
                      <a:r>
                        <a:rPr lang="de-DE" dirty="0"/>
                        <a:t>Wie aktiviere und bearbeite ich Copyright-Lizenzen?</a:t>
                      </a:r>
                    </a:p>
                    <a:p>
                      <a:pPr marL="342900" indent="-342900">
                        <a:buAutoNum type="arabicPeriod"/>
                      </a:pPr>
                      <a:r>
                        <a:rPr lang="de-DE" dirty="0"/>
                        <a:t>Wie mache ich meine Plattform (teilweise) offen zugänglich?</a:t>
                      </a:r>
                    </a:p>
                    <a:p>
                      <a:pPr marL="342900" indent="-342900">
                        <a:buAutoNum type="arabicPeriod"/>
                      </a:pPr>
                      <a:r>
                        <a:rPr lang="de-DE" dirty="0"/>
                        <a:t>Wie erstelle ich einen öffentlichen Bereich?</a:t>
                      </a:r>
                    </a:p>
                    <a:p>
                      <a:pPr marL="342900" indent="-342900">
                        <a:buAutoNum type="arabicPeriod"/>
                      </a:pPr>
                      <a:r>
                        <a:rPr lang="de-DE" dirty="0"/>
                        <a:t>Wie aktiviere ich den OER-Harvester?</a:t>
                      </a:r>
                    </a:p>
                    <a:p>
                      <a:pPr marL="342900" indent="-342900">
                        <a:buAutoNum type="arabicPeriod"/>
                      </a:pPr>
                      <a:endParaRPr lang="de-DE" dirty="0"/>
                    </a:p>
                  </a:txBody>
                  <a:tcPr/>
                </a:tc>
                <a:tc>
                  <a:txBody>
                    <a:bodyPr/>
                    <a:lstStyle/>
                    <a:p>
                      <a:pPr marL="342900" indent="-342900">
                        <a:buFont typeface="+mj-lt"/>
                        <a:buAutoNum type="arabicPeriod"/>
                      </a:pPr>
                      <a:r>
                        <a:rPr lang="de-DE" dirty="0"/>
                        <a:t>Wie setze ich OER-Material anderer Autoren und Autorinnen in meiner Lehre ein?</a:t>
                      </a:r>
                    </a:p>
                    <a:p>
                      <a:pPr marL="342900" indent="-342900">
                        <a:buFont typeface="+mj-lt"/>
                        <a:buAutoNum type="arabicPeriod"/>
                      </a:pPr>
                      <a:r>
                        <a:rPr lang="de-DE" dirty="0"/>
                        <a:t>Wie gebe ich selbst erstelltes OER-Material für die Öffentlichkeit frei?</a:t>
                      </a:r>
                    </a:p>
                    <a:p>
                      <a:pPr marL="342900" indent="-342900">
                        <a:buFont typeface="+mj-lt"/>
                        <a:buAutoNum type="arabicPeriod"/>
                      </a:pPr>
                      <a:r>
                        <a:rPr lang="de-DE" dirty="0"/>
                        <a:t>Wie geht ILIAS mit offenen Lizenzen und </a:t>
                      </a:r>
                      <a:r>
                        <a:rPr lang="de-DE" dirty="0">
                          <a:hlinkClick r:id="rId3"/>
                        </a:rPr>
                        <a:t>Metadaten</a:t>
                      </a:r>
                      <a:r>
                        <a:rPr lang="de-DE" dirty="0"/>
                        <a:t> um?</a:t>
                      </a:r>
                    </a:p>
                    <a:p>
                      <a:pPr marL="342900" indent="-342900">
                        <a:buFont typeface="+mj-lt"/>
                        <a:buAutoNum type="arabicPeriod"/>
                      </a:pPr>
                      <a:r>
                        <a:rPr lang="de-DE" dirty="0"/>
                        <a:t>Welche weiterführenden Checklisten, Selbstlernkurse und Informationen über OER gibt es?</a:t>
                      </a:r>
                    </a:p>
                  </a:txBody>
                  <a:tcPr/>
                </a:tc>
                <a:extLst>
                  <a:ext uri="{0D108BD9-81ED-4DB2-BD59-A6C34878D82A}">
                    <a16:rowId xmlns:a16="http://schemas.microsoft.com/office/drawing/2014/main" val="2457167547"/>
                  </a:ext>
                </a:extLst>
              </a:tr>
            </a:tbl>
          </a:graphicData>
        </a:graphic>
      </p:graphicFrame>
    </p:spTree>
    <p:extLst>
      <p:ext uri="{BB962C8B-B14F-4D97-AF65-F5344CB8AC3E}">
        <p14:creationId xmlns:p14="http://schemas.microsoft.com/office/powerpoint/2010/main" val="1104462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ADE127-5080-452E-8E07-0A4C2A2653CC}"/>
              </a:ext>
            </a:extLst>
          </p:cNvPr>
          <p:cNvSpPr>
            <a:spLocks noGrp="1"/>
          </p:cNvSpPr>
          <p:nvPr>
            <p:ph type="title"/>
          </p:nvPr>
        </p:nvSpPr>
        <p:spPr/>
        <p:txBody>
          <a:bodyPr/>
          <a:lstStyle/>
          <a:p>
            <a:r>
              <a:rPr lang="de-DE" dirty="0"/>
              <a:t>Herausforderung</a:t>
            </a:r>
          </a:p>
        </p:txBody>
      </p:sp>
      <p:sp>
        <p:nvSpPr>
          <p:cNvPr id="3" name="Inhaltsplatzhalter 2">
            <a:extLst>
              <a:ext uri="{FF2B5EF4-FFF2-40B4-BE49-F238E27FC236}">
                <a16:creationId xmlns:a16="http://schemas.microsoft.com/office/drawing/2014/main" id="{8C932BCA-B368-404C-9E87-6479E0104594}"/>
              </a:ext>
            </a:extLst>
          </p:cNvPr>
          <p:cNvSpPr>
            <a:spLocks noGrp="1"/>
          </p:cNvSpPr>
          <p:nvPr>
            <p:ph idx="1"/>
          </p:nvPr>
        </p:nvSpPr>
        <p:spPr/>
        <p:txBody>
          <a:bodyPr/>
          <a:lstStyle/>
          <a:p>
            <a:r>
              <a:rPr lang="de-DE" dirty="0"/>
              <a:t>Viele Klicks, teilweise komplizierte Bedienung</a:t>
            </a:r>
          </a:p>
          <a:p>
            <a:r>
              <a:rPr lang="de-DE" dirty="0"/>
              <a:t>Korrekte Lizenzauswahl und Metadateneingabe aufwändig</a:t>
            </a:r>
          </a:p>
          <a:p>
            <a:r>
              <a:rPr lang="de-DE" dirty="0"/>
              <a:t>Fehlende Kontrollmechanismen </a:t>
            </a:r>
          </a:p>
          <a:p>
            <a:r>
              <a:rPr lang="de-DE" dirty="0"/>
              <a:t>Begrenzte Automatisierung des OER-</a:t>
            </a:r>
            <a:r>
              <a:rPr lang="de-DE" dirty="0" err="1"/>
              <a:t>Harvesters</a:t>
            </a:r>
            <a:r>
              <a:rPr lang="de-DE" dirty="0"/>
              <a:t> (nur Dateien)</a:t>
            </a:r>
          </a:p>
          <a:p>
            <a:r>
              <a:rPr lang="de-DE" dirty="0"/>
              <a:t>Export funktioniert nicht immer zufriedenstellend</a:t>
            </a:r>
          </a:p>
          <a:p>
            <a:r>
              <a:rPr lang="de-DE" dirty="0"/>
              <a:t>Eingriff in Rechteeinstellungen birgt Risiken</a:t>
            </a:r>
          </a:p>
          <a:p>
            <a:r>
              <a:rPr lang="de-DE" dirty="0"/>
              <a:t>Keine Schnittstelle zu </a:t>
            </a:r>
            <a:r>
              <a:rPr lang="de-DE" dirty="0" err="1"/>
              <a:t>Referatorien</a:t>
            </a:r>
            <a:r>
              <a:rPr lang="de-DE" dirty="0"/>
              <a:t>/Repositorien</a:t>
            </a:r>
          </a:p>
          <a:p>
            <a:endParaRPr lang="de-DE" dirty="0"/>
          </a:p>
          <a:p>
            <a:endParaRPr lang="de-DE" dirty="0"/>
          </a:p>
        </p:txBody>
      </p:sp>
    </p:spTree>
    <p:extLst>
      <p:ext uri="{BB962C8B-B14F-4D97-AF65-F5344CB8AC3E}">
        <p14:creationId xmlns:p14="http://schemas.microsoft.com/office/powerpoint/2010/main" val="176630799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pen Sans">
      <a:majorFont>
        <a:latin typeface="Open Sans SemiBold"/>
        <a:ea typeface="Arial"/>
        <a:cs typeface="Arial"/>
      </a:majorFont>
      <a:minorFont>
        <a:latin typeface="Open Sans"/>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1242</Words>
  <Application>Microsoft Office PowerPoint</Application>
  <DocSecurity>0</DocSecurity>
  <PresentationFormat>Breitbild</PresentationFormat>
  <Paragraphs>97</Paragraphs>
  <Slides>16</Slides>
  <Notes>3</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16</vt:i4>
      </vt:variant>
    </vt:vector>
  </HeadingPairs>
  <TitlesOfParts>
    <vt:vector size="24" baseType="lpstr">
      <vt:lpstr>Arial</vt:lpstr>
      <vt:lpstr>Calibri</vt:lpstr>
      <vt:lpstr>Calibri Light</vt:lpstr>
      <vt:lpstr>Open Sans</vt:lpstr>
      <vt:lpstr>Open Sans Light</vt:lpstr>
      <vt:lpstr>Open Sans SemiBold</vt:lpstr>
      <vt:lpstr>Wingdings</vt:lpstr>
      <vt:lpstr>Office</vt:lpstr>
      <vt:lpstr>OpenILIAS - Lehre auf ILIAS sichtbar machen als offenes Bildungsmaterial (OER)</vt:lpstr>
      <vt:lpstr>Entstehung</vt:lpstr>
      <vt:lpstr>SIG OER</vt:lpstr>
      <vt:lpstr>Vorgehen</vt:lpstr>
      <vt:lpstr>Rahmenbedingungen</vt:lpstr>
      <vt:lpstr>ILIAS fit für OER machen</vt:lpstr>
      <vt:lpstr>OER-Wissensplattform auf ILIAS.de Livedemo</vt:lpstr>
      <vt:lpstr>ILIAS fit für OER machen Handreichungen | Lernmodule</vt:lpstr>
      <vt:lpstr>Herausforderung</vt:lpstr>
      <vt:lpstr>Ausblick auf aktuelle ILIAS-Entwicklungen bzgl. OER</vt:lpstr>
      <vt:lpstr>„OER-freundliche Infrastrukturen für ILIAS“ (ILIAS.nrw und FH Dortmund)</vt:lpstr>
      <vt:lpstr>Projekt „bwOER-Connect“ (Universitäten Tübingen, Freiburg und Heidelberg)</vt:lpstr>
      <vt:lpstr>Projekt „bwOER-Connect“ (Universitäten Tübingen, Freiburg und Heidelberg)</vt:lpstr>
      <vt:lpstr>Projekt „bwOER-Connect“ (Universitäten Tübingen, Freiburg und Heidelberg)</vt:lpstr>
      <vt:lpstr>Feedback erwünscht</vt:lpstr>
      <vt:lpstr>Herzlichen Dank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Lehre</dc:creator>
  <cp:keywords/>
  <dc:description/>
  <cp:lastModifiedBy>Leon Widmaier</cp:lastModifiedBy>
  <cp:revision>281</cp:revision>
  <dcterms:created xsi:type="dcterms:W3CDTF">2021-10-06T09:35:52Z</dcterms:created>
  <dcterms:modified xsi:type="dcterms:W3CDTF">2024-09-04T12:23:49Z</dcterms:modified>
  <cp:category/>
  <dc:identifier/>
  <cp:contentStatus/>
  <dc:language/>
  <cp:version/>
</cp:coreProperties>
</file>